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5"/>
  </p:notesMasterIdLst>
  <p:sldIdLst>
    <p:sldId id="261" r:id="rId2"/>
    <p:sldId id="262" r:id="rId3"/>
    <p:sldId id="284" r:id="rId4"/>
    <p:sldId id="268" r:id="rId5"/>
    <p:sldId id="263" r:id="rId6"/>
    <p:sldId id="265" r:id="rId7"/>
    <p:sldId id="272" r:id="rId8"/>
    <p:sldId id="279" r:id="rId9"/>
    <p:sldId id="280" r:id="rId10"/>
    <p:sldId id="269" r:id="rId11"/>
    <p:sldId id="278" r:id="rId12"/>
    <p:sldId id="281" r:id="rId13"/>
    <p:sldId id="282" r:id="rId14"/>
    <p:sldId id="264" r:id="rId15"/>
    <p:sldId id="283" r:id="rId16"/>
    <p:sldId id="286" r:id="rId17"/>
    <p:sldId id="287" r:id="rId18"/>
    <p:sldId id="288" r:id="rId19"/>
    <p:sldId id="256" r:id="rId20"/>
    <p:sldId id="257" r:id="rId21"/>
    <p:sldId id="258" r:id="rId22"/>
    <p:sldId id="259" r:id="rId23"/>
    <p:sldId id="260"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673"/>
    <p:restoredTop sz="96327"/>
  </p:normalViewPr>
  <p:slideViewPr>
    <p:cSldViewPr snapToGrid="0" snapToObjects="1">
      <p:cViewPr varScale="1">
        <p:scale>
          <a:sx n="109" d="100"/>
          <a:sy n="109" d="100"/>
        </p:scale>
        <p:origin x="208" y="600"/>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6BFFAE-5FEF-8746-AEC6-982759D9F7C3}" type="datetimeFigureOut">
              <a:rPr lang="en-US" smtClean="0"/>
              <a:t>11/29/20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A54FF8E-0943-C742-923B-6CAB077631BE}" type="slidenum">
              <a:rPr lang="en-US" smtClean="0"/>
              <a:t>‹#›</a:t>
            </a:fld>
            <a:endParaRPr lang="en-US"/>
          </a:p>
        </p:txBody>
      </p:sp>
    </p:spTree>
    <p:extLst>
      <p:ext uri="{BB962C8B-B14F-4D97-AF65-F5344CB8AC3E}">
        <p14:creationId xmlns:p14="http://schemas.microsoft.com/office/powerpoint/2010/main" val="18973593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A54FF8E-0943-C742-923B-6CAB077631BE}" type="slidenum">
              <a:rPr lang="en-US" smtClean="0"/>
              <a:t>6</a:t>
            </a:fld>
            <a:endParaRPr lang="en-US"/>
          </a:p>
        </p:txBody>
      </p:sp>
    </p:spTree>
    <p:extLst>
      <p:ext uri="{BB962C8B-B14F-4D97-AF65-F5344CB8AC3E}">
        <p14:creationId xmlns:p14="http://schemas.microsoft.com/office/powerpoint/2010/main" val="8207532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A54FF8E-0943-C742-923B-6CAB077631BE}" type="slidenum">
              <a:rPr lang="en-US" smtClean="0"/>
              <a:t>23</a:t>
            </a:fld>
            <a:endParaRPr lang="en-US"/>
          </a:p>
        </p:txBody>
      </p:sp>
    </p:spTree>
    <p:extLst>
      <p:ext uri="{BB962C8B-B14F-4D97-AF65-F5344CB8AC3E}">
        <p14:creationId xmlns:p14="http://schemas.microsoft.com/office/powerpoint/2010/main" val="28151280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B6DFE-A798-B34E-BE5E-E8961E0F18F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6569D21-B035-4344-9517-A2B0E8C6D21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89FF2A7-B7A9-9E45-8989-E6532FB9EF44}"/>
              </a:ext>
            </a:extLst>
          </p:cNvPr>
          <p:cNvSpPr>
            <a:spLocks noGrp="1"/>
          </p:cNvSpPr>
          <p:nvPr>
            <p:ph type="dt" sz="half" idx="10"/>
          </p:nvPr>
        </p:nvSpPr>
        <p:spPr/>
        <p:txBody>
          <a:bodyPr/>
          <a:lstStyle/>
          <a:p>
            <a:fld id="{3DC5F7D6-4A37-CF4F-9CAF-02A33E2C7CCC}" type="datetimeFigureOut">
              <a:rPr lang="en-US" smtClean="0"/>
              <a:t>11/29/20</a:t>
            </a:fld>
            <a:endParaRPr lang="en-US"/>
          </a:p>
        </p:txBody>
      </p:sp>
      <p:sp>
        <p:nvSpPr>
          <p:cNvPr id="5" name="Footer Placeholder 4">
            <a:extLst>
              <a:ext uri="{FF2B5EF4-FFF2-40B4-BE49-F238E27FC236}">
                <a16:creationId xmlns:a16="http://schemas.microsoft.com/office/drawing/2014/main" id="{40D84773-71E3-2C44-A698-A38EA6E8850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307BA1F-5CF4-1747-8E73-600DFB6C755E}"/>
              </a:ext>
            </a:extLst>
          </p:cNvPr>
          <p:cNvSpPr>
            <a:spLocks noGrp="1"/>
          </p:cNvSpPr>
          <p:nvPr>
            <p:ph type="sldNum" sz="quarter" idx="12"/>
          </p:nvPr>
        </p:nvSpPr>
        <p:spPr/>
        <p:txBody>
          <a:bodyPr/>
          <a:lstStyle/>
          <a:p>
            <a:fld id="{5C6DF6BC-9851-EE4E-9E20-D540C70E1F8A}" type="slidenum">
              <a:rPr lang="en-US" smtClean="0"/>
              <a:t>‹#›</a:t>
            </a:fld>
            <a:endParaRPr lang="en-US"/>
          </a:p>
        </p:txBody>
      </p:sp>
    </p:spTree>
    <p:extLst>
      <p:ext uri="{BB962C8B-B14F-4D97-AF65-F5344CB8AC3E}">
        <p14:creationId xmlns:p14="http://schemas.microsoft.com/office/powerpoint/2010/main" val="2203821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15CD8E-265B-D248-A65F-E53D9657C2B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4D4113F-D39B-0141-8A42-225F4C9DDEA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DC68D17-1672-B44C-A073-8BAFD24480BE}"/>
              </a:ext>
            </a:extLst>
          </p:cNvPr>
          <p:cNvSpPr>
            <a:spLocks noGrp="1"/>
          </p:cNvSpPr>
          <p:nvPr>
            <p:ph type="dt" sz="half" idx="10"/>
          </p:nvPr>
        </p:nvSpPr>
        <p:spPr/>
        <p:txBody>
          <a:bodyPr/>
          <a:lstStyle/>
          <a:p>
            <a:fld id="{3DC5F7D6-4A37-CF4F-9CAF-02A33E2C7CCC}" type="datetimeFigureOut">
              <a:rPr lang="en-US" smtClean="0"/>
              <a:t>11/29/20</a:t>
            </a:fld>
            <a:endParaRPr lang="en-US"/>
          </a:p>
        </p:txBody>
      </p:sp>
      <p:sp>
        <p:nvSpPr>
          <p:cNvPr id="5" name="Footer Placeholder 4">
            <a:extLst>
              <a:ext uri="{FF2B5EF4-FFF2-40B4-BE49-F238E27FC236}">
                <a16:creationId xmlns:a16="http://schemas.microsoft.com/office/drawing/2014/main" id="{724E4F68-C39B-DD43-8557-BA4D004223E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D752602-9AAC-544E-B8E8-6A77AB906CBF}"/>
              </a:ext>
            </a:extLst>
          </p:cNvPr>
          <p:cNvSpPr>
            <a:spLocks noGrp="1"/>
          </p:cNvSpPr>
          <p:nvPr>
            <p:ph type="sldNum" sz="quarter" idx="12"/>
          </p:nvPr>
        </p:nvSpPr>
        <p:spPr/>
        <p:txBody>
          <a:bodyPr/>
          <a:lstStyle/>
          <a:p>
            <a:fld id="{5C6DF6BC-9851-EE4E-9E20-D540C70E1F8A}" type="slidenum">
              <a:rPr lang="en-US" smtClean="0"/>
              <a:t>‹#›</a:t>
            </a:fld>
            <a:endParaRPr lang="en-US"/>
          </a:p>
        </p:txBody>
      </p:sp>
    </p:spTree>
    <p:extLst>
      <p:ext uri="{BB962C8B-B14F-4D97-AF65-F5344CB8AC3E}">
        <p14:creationId xmlns:p14="http://schemas.microsoft.com/office/powerpoint/2010/main" val="15857095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3CC548C-B008-EE44-8E7C-A1D98BC2E6D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505E609-C786-4345-9B10-591481056E9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31FA76F-1B16-0B4A-92D6-462956441622}"/>
              </a:ext>
            </a:extLst>
          </p:cNvPr>
          <p:cNvSpPr>
            <a:spLocks noGrp="1"/>
          </p:cNvSpPr>
          <p:nvPr>
            <p:ph type="dt" sz="half" idx="10"/>
          </p:nvPr>
        </p:nvSpPr>
        <p:spPr/>
        <p:txBody>
          <a:bodyPr/>
          <a:lstStyle/>
          <a:p>
            <a:fld id="{3DC5F7D6-4A37-CF4F-9CAF-02A33E2C7CCC}" type="datetimeFigureOut">
              <a:rPr lang="en-US" smtClean="0"/>
              <a:t>11/29/20</a:t>
            </a:fld>
            <a:endParaRPr lang="en-US"/>
          </a:p>
        </p:txBody>
      </p:sp>
      <p:sp>
        <p:nvSpPr>
          <p:cNvPr id="5" name="Footer Placeholder 4">
            <a:extLst>
              <a:ext uri="{FF2B5EF4-FFF2-40B4-BE49-F238E27FC236}">
                <a16:creationId xmlns:a16="http://schemas.microsoft.com/office/drawing/2014/main" id="{8FA430DE-61C0-EB48-90D4-A7C842DE511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383DF22-9573-8849-AD4D-FBAB1C9AC7FF}"/>
              </a:ext>
            </a:extLst>
          </p:cNvPr>
          <p:cNvSpPr>
            <a:spLocks noGrp="1"/>
          </p:cNvSpPr>
          <p:nvPr>
            <p:ph type="sldNum" sz="quarter" idx="12"/>
          </p:nvPr>
        </p:nvSpPr>
        <p:spPr/>
        <p:txBody>
          <a:bodyPr/>
          <a:lstStyle/>
          <a:p>
            <a:fld id="{5C6DF6BC-9851-EE4E-9E20-D540C70E1F8A}" type="slidenum">
              <a:rPr lang="en-US" smtClean="0"/>
              <a:t>‹#›</a:t>
            </a:fld>
            <a:endParaRPr lang="en-US"/>
          </a:p>
        </p:txBody>
      </p:sp>
    </p:spTree>
    <p:extLst>
      <p:ext uri="{BB962C8B-B14F-4D97-AF65-F5344CB8AC3E}">
        <p14:creationId xmlns:p14="http://schemas.microsoft.com/office/powerpoint/2010/main" val="16225914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982252-881F-E448-A005-CA6E234FDA8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621A0B2-C5B9-904A-B22C-BD5989582FA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15AA7D-F50C-9248-B8DD-E9E2266D62CB}"/>
              </a:ext>
            </a:extLst>
          </p:cNvPr>
          <p:cNvSpPr>
            <a:spLocks noGrp="1"/>
          </p:cNvSpPr>
          <p:nvPr>
            <p:ph type="dt" sz="half" idx="10"/>
          </p:nvPr>
        </p:nvSpPr>
        <p:spPr/>
        <p:txBody>
          <a:bodyPr/>
          <a:lstStyle/>
          <a:p>
            <a:fld id="{3DC5F7D6-4A37-CF4F-9CAF-02A33E2C7CCC}" type="datetimeFigureOut">
              <a:rPr lang="en-US" smtClean="0"/>
              <a:t>11/29/20</a:t>
            </a:fld>
            <a:endParaRPr lang="en-US"/>
          </a:p>
        </p:txBody>
      </p:sp>
      <p:sp>
        <p:nvSpPr>
          <p:cNvPr id="5" name="Footer Placeholder 4">
            <a:extLst>
              <a:ext uri="{FF2B5EF4-FFF2-40B4-BE49-F238E27FC236}">
                <a16:creationId xmlns:a16="http://schemas.microsoft.com/office/drawing/2014/main" id="{DEEDDF2F-82F8-8A4E-8100-A4AD13C7EC2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407142A-4E33-5744-ADCF-F0D40ADBF031}"/>
              </a:ext>
            </a:extLst>
          </p:cNvPr>
          <p:cNvSpPr>
            <a:spLocks noGrp="1"/>
          </p:cNvSpPr>
          <p:nvPr>
            <p:ph type="sldNum" sz="quarter" idx="12"/>
          </p:nvPr>
        </p:nvSpPr>
        <p:spPr/>
        <p:txBody>
          <a:bodyPr/>
          <a:lstStyle/>
          <a:p>
            <a:fld id="{5C6DF6BC-9851-EE4E-9E20-D540C70E1F8A}" type="slidenum">
              <a:rPr lang="en-US" smtClean="0"/>
              <a:t>‹#›</a:t>
            </a:fld>
            <a:endParaRPr lang="en-US"/>
          </a:p>
        </p:txBody>
      </p:sp>
    </p:spTree>
    <p:extLst>
      <p:ext uri="{BB962C8B-B14F-4D97-AF65-F5344CB8AC3E}">
        <p14:creationId xmlns:p14="http://schemas.microsoft.com/office/powerpoint/2010/main" val="41046252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694300-D7C5-154D-8FF8-769B16754AE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2D36C91-315D-5A4B-A9FC-E438A2F493E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70F23AD-F818-1D46-9A6A-87655C67214D}"/>
              </a:ext>
            </a:extLst>
          </p:cNvPr>
          <p:cNvSpPr>
            <a:spLocks noGrp="1"/>
          </p:cNvSpPr>
          <p:nvPr>
            <p:ph type="dt" sz="half" idx="10"/>
          </p:nvPr>
        </p:nvSpPr>
        <p:spPr/>
        <p:txBody>
          <a:bodyPr/>
          <a:lstStyle/>
          <a:p>
            <a:fld id="{3DC5F7D6-4A37-CF4F-9CAF-02A33E2C7CCC}" type="datetimeFigureOut">
              <a:rPr lang="en-US" smtClean="0"/>
              <a:t>11/29/20</a:t>
            </a:fld>
            <a:endParaRPr lang="en-US"/>
          </a:p>
        </p:txBody>
      </p:sp>
      <p:sp>
        <p:nvSpPr>
          <p:cNvPr id="5" name="Footer Placeholder 4">
            <a:extLst>
              <a:ext uri="{FF2B5EF4-FFF2-40B4-BE49-F238E27FC236}">
                <a16:creationId xmlns:a16="http://schemas.microsoft.com/office/drawing/2014/main" id="{4D76F312-4158-134F-9D80-7EC2717A42F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74B2E60-1D11-B346-A4FC-4EA62BF7E590}"/>
              </a:ext>
            </a:extLst>
          </p:cNvPr>
          <p:cNvSpPr>
            <a:spLocks noGrp="1"/>
          </p:cNvSpPr>
          <p:nvPr>
            <p:ph type="sldNum" sz="quarter" idx="12"/>
          </p:nvPr>
        </p:nvSpPr>
        <p:spPr/>
        <p:txBody>
          <a:bodyPr/>
          <a:lstStyle/>
          <a:p>
            <a:fld id="{5C6DF6BC-9851-EE4E-9E20-D540C70E1F8A}" type="slidenum">
              <a:rPr lang="en-US" smtClean="0"/>
              <a:t>‹#›</a:t>
            </a:fld>
            <a:endParaRPr lang="en-US"/>
          </a:p>
        </p:txBody>
      </p:sp>
    </p:spTree>
    <p:extLst>
      <p:ext uri="{BB962C8B-B14F-4D97-AF65-F5344CB8AC3E}">
        <p14:creationId xmlns:p14="http://schemas.microsoft.com/office/powerpoint/2010/main" val="5024842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0C710-AFBF-7C4F-9766-794D6E71250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8412776-32D6-2D43-B791-38678951EF0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246F256-3DE1-734D-A72F-9B665941FEF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A7B47C2-006B-4143-B355-BDC38733E1E0}"/>
              </a:ext>
            </a:extLst>
          </p:cNvPr>
          <p:cNvSpPr>
            <a:spLocks noGrp="1"/>
          </p:cNvSpPr>
          <p:nvPr>
            <p:ph type="dt" sz="half" idx="10"/>
          </p:nvPr>
        </p:nvSpPr>
        <p:spPr/>
        <p:txBody>
          <a:bodyPr/>
          <a:lstStyle/>
          <a:p>
            <a:fld id="{3DC5F7D6-4A37-CF4F-9CAF-02A33E2C7CCC}" type="datetimeFigureOut">
              <a:rPr lang="en-US" smtClean="0"/>
              <a:t>11/29/20</a:t>
            </a:fld>
            <a:endParaRPr lang="en-US"/>
          </a:p>
        </p:txBody>
      </p:sp>
      <p:sp>
        <p:nvSpPr>
          <p:cNvPr id="6" name="Footer Placeholder 5">
            <a:extLst>
              <a:ext uri="{FF2B5EF4-FFF2-40B4-BE49-F238E27FC236}">
                <a16:creationId xmlns:a16="http://schemas.microsoft.com/office/drawing/2014/main" id="{AC99ED79-7C4B-FB41-85A0-BD070D3C9C2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4D4A314-A527-F54E-A5CF-17CDE7A50D6E}"/>
              </a:ext>
            </a:extLst>
          </p:cNvPr>
          <p:cNvSpPr>
            <a:spLocks noGrp="1"/>
          </p:cNvSpPr>
          <p:nvPr>
            <p:ph type="sldNum" sz="quarter" idx="12"/>
          </p:nvPr>
        </p:nvSpPr>
        <p:spPr/>
        <p:txBody>
          <a:bodyPr/>
          <a:lstStyle/>
          <a:p>
            <a:fld id="{5C6DF6BC-9851-EE4E-9E20-D540C70E1F8A}" type="slidenum">
              <a:rPr lang="en-US" smtClean="0"/>
              <a:t>‹#›</a:t>
            </a:fld>
            <a:endParaRPr lang="en-US"/>
          </a:p>
        </p:txBody>
      </p:sp>
    </p:spTree>
    <p:extLst>
      <p:ext uri="{BB962C8B-B14F-4D97-AF65-F5344CB8AC3E}">
        <p14:creationId xmlns:p14="http://schemas.microsoft.com/office/powerpoint/2010/main" val="40041964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92C91-C01B-3742-A50C-6FA10B03CB4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E4CEAE7-8D97-1F48-9B63-57583C166E8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7133147-E351-1A43-B2A9-246CF55A47E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DC782CF-502B-374A-B7CB-D0489573326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3C2CF3E-8A86-B74A-A3A2-C9996046E27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AA2B3C0-D121-C448-962C-77F48512A782}"/>
              </a:ext>
            </a:extLst>
          </p:cNvPr>
          <p:cNvSpPr>
            <a:spLocks noGrp="1"/>
          </p:cNvSpPr>
          <p:nvPr>
            <p:ph type="dt" sz="half" idx="10"/>
          </p:nvPr>
        </p:nvSpPr>
        <p:spPr/>
        <p:txBody>
          <a:bodyPr/>
          <a:lstStyle/>
          <a:p>
            <a:fld id="{3DC5F7D6-4A37-CF4F-9CAF-02A33E2C7CCC}" type="datetimeFigureOut">
              <a:rPr lang="en-US" smtClean="0"/>
              <a:t>11/29/20</a:t>
            </a:fld>
            <a:endParaRPr lang="en-US"/>
          </a:p>
        </p:txBody>
      </p:sp>
      <p:sp>
        <p:nvSpPr>
          <p:cNvPr id="8" name="Footer Placeholder 7">
            <a:extLst>
              <a:ext uri="{FF2B5EF4-FFF2-40B4-BE49-F238E27FC236}">
                <a16:creationId xmlns:a16="http://schemas.microsoft.com/office/drawing/2014/main" id="{5C321CD2-F59F-4F46-8487-C6FDCECB19E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4748571-2380-F148-AC32-43847FFA0891}"/>
              </a:ext>
            </a:extLst>
          </p:cNvPr>
          <p:cNvSpPr>
            <a:spLocks noGrp="1"/>
          </p:cNvSpPr>
          <p:nvPr>
            <p:ph type="sldNum" sz="quarter" idx="12"/>
          </p:nvPr>
        </p:nvSpPr>
        <p:spPr/>
        <p:txBody>
          <a:bodyPr/>
          <a:lstStyle/>
          <a:p>
            <a:fld id="{5C6DF6BC-9851-EE4E-9E20-D540C70E1F8A}" type="slidenum">
              <a:rPr lang="en-US" smtClean="0"/>
              <a:t>‹#›</a:t>
            </a:fld>
            <a:endParaRPr lang="en-US"/>
          </a:p>
        </p:txBody>
      </p:sp>
    </p:spTree>
    <p:extLst>
      <p:ext uri="{BB962C8B-B14F-4D97-AF65-F5344CB8AC3E}">
        <p14:creationId xmlns:p14="http://schemas.microsoft.com/office/powerpoint/2010/main" val="17357358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F9B5C4-8187-C14B-8D94-D2DE7545508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B646E5D-75CA-CC4C-8DE9-FC8F0F4F5DBC}"/>
              </a:ext>
            </a:extLst>
          </p:cNvPr>
          <p:cNvSpPr>
            <a:spLocks noGrp="1"/>
          </p:cNvSpPr>
          <p:nvPr>
            <p:ph type="dt" sz="half" idx="10"/>
          </p:nvPr>
        </p:nvSpPr>
        <p:spPr/>
        <p:txBody>
          <a:bodyPr/>
          <a:lstStyle/>
          <a:p>
            <a:fld id="{3DC5F7D6-4A37-CF4F-9CAF-02A33E2C7CCC}" type="datetimeFigureOut">
              <a:rPr lang="en-US" smtClean="0"/>
              <a:t>11/29/20</a:t>
            </a:fld>
            <a:endParaRPr lang="en-US"/>
          </a:p>
        </p:txBody>
      </p:sp>
      <p:sp>
        <p:nvSpPr>
          <p:cNvPr id="4" name="Footer Placeholder 3">
            <a:extLst>
              <a:ext uri="{FF2B5EF4-FFF2-40B4-BE49-F238E27FC236}">
                <a16:creationId xmlns:a16="http://schemas.microsoft.com/office/drawing/2014/main" id="{53BBD112-B915-C147-B43E-E24618BFE91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5276692-B9B2-D541-BC3F-6646A01CF87E}"/>
              </a:ext>
            </a:extLst>
          </p:cNvPr>
          <p:cNvSpPr>
            <a:spLocks noGrp="1"/>
          </p:cNvSpPr>
          <p:nvPr>
            <p:ph type="sldNum" sz="quarter" idx="12"/>
          </p:nvPr>
        </p:nvSpPr>
        <p:spPr/>
        <p:txBody>
          <a:bodyPr/>
          <a:lstStyle/>
          <a:p>
            <a:fld id="{5C6DF6BC-9851-EE4E-9E20-D540C70E1F8A}" type="slidenum">
              <a:rPr lang="en-US" smtClean="0"/>
              <a:t>‹#›</a:t>
            </a:fld>
            <a:endParaRPr lang="en-US"/>
          </a:p>
        </p:txBody>
      </p:sp>
    </p:spTree>
    <p:extLst>
      <p:ext uri="{BB962C8B-B14F-4D97-AF65-F5344CB8AC3E}">
        <p14:creationId xmlns:p14="http://schemas.microsoft.com/office/powerpoint/2010/main" val="9494775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B528EE9-8188-8743-BE98-3F93C8B556C5}"/>
              </a:ext>
            </a:extLst>
          </p:cNvPr>
          <p:cNvSpPr>
            <a:spLocks noGrp="1"/>
          </p:cNvSpPr>
          <p:nvPr>
            <p:ph type="dt" sz="half" idx="10"/>
          </p:nvPr>
        </p:nvSpPr>
        <p:spPr/>
        <p:txBody>
          <a:bodyPr/>
          <a:lstStyle/>
          <a:p>
            <a:fld id="{3DC5F7D6-4A37-CF4F-9CAF-02A33E2C7CCC}" type="datetimeFigureOut">
              <a:rPr lang="en-US" smtClean="0"/>
              <a:t>11/29/20</a:t>
            </a:fld>
            <a:endParaRPr lang="en-US"/>
          </a:p>
        </p:txBody>
      </p:sp>
      <p:sp>
        <p:nvSpPr>
          <p:cNvPr id="3" name="Footer Placeholder 2">
            <a:extLst>
              <a:ext uri="{FF2B5EF4-FFF2-40B4-BE49-F238E27FC236}">
                <a16:creationId xmlns:a16="http://schemas.microsoft.com/office/drawing/2014/main" id="{8D42A120-42FA-904D-9032-6DBBBF6C7B4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CB1F2CE-A32B-6F4D-89FA-B06B9D60246E}"/>
              </a:ext>
            </a:extLst>
          </p:cNvPr>
          <p:cNvSpPr>
            <a:spLocks noGrp="1"/>
          </p:cNvSpPr>
          <p:nvPr>
            <p:ph type="sldNum" sz="quarter" idx="12"/>
          </p:nvPr>
        </p:nvSpPr>
        <p:spPr/>
        <p:txBody>
          <a:bodyPr/>
          <a:lstStyle/>
          <a:p>
            <a:fld id="{5C6DF6BC-9851-EE4E-9E20-D540C70E1F8A}" type="slidenum">
              <a:rPr lang="en-US" smtClean="0"/>
              <a:t>‹#›</a:t>
            </a:fld>
            <a:endParaRPr lang="en-US"/>
          </a:p>
        </p:txBody>
      </p:sp>
    </p:spTree>
    <p:extLst>
      <p:ext uri="{BB962C8B-B14F-4D97-AF65-F5344CB8AC3E}">
        <p14:creationId xmlns:p14="http://schemas.microsoft.com/office/powerpoint/2010/main" val="3517625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8A1C2-4C13-E24F-B349-934EC29039B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D3FC5F0-729B-384F-B03A-0216C53412F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81AAFBC-F173-0E4B-85A7-49F2CDCD862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545D928-E5D5-E840-9AFC-3A7D93741EEF}"/>
              </a:ext>
            </a:extLst>
          </p:cNvPr>
          <p:cNvSpPr>
            <a:spLocks noGrp="1"/>
          </p:cNvSpPr>
          <p:nvPr>
            <p:ph type="dt" sz="half" idx="10"/>
          </p:nvPr>
        </p:nvSpPr>
        <p:spPr/>
        <p:txBody>
          <a:bodyPr/>
          <a:lstStyle/>
          <a:p>
            <a:fld id="{3DC5F7D6-4A37-CF4F-9CAF-02A33E2C7CCC}" type="datetimeFigureOut">
              <a:rPr lang="en-US" smtClean="0"/>
              <a:t>11/29/20</a:t>
            </a:fld>
            <a:endParaRPr lang="en-US"/>
          </a:p>
        </p:txBody>
      </p:sp>
      <p:sp>
        <p:nvSpPr>
          <p:cNvPr id="6" name="Footer Placeholder 5">
            <a:extLst>
              <a:ext uri="{FF2B5EF4-FFF2-40B4-BE49-F238E27FC236}">
                <a16:creationId xmlns:a16="http://schemas.microsoft.com/office/drawing/2014/main" id="{940B08CF-1AD3-3140-B4E2-2362FBDC838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69187BD-F378-704D-BA9B-8509AA4F0866}"/>
              </a:ext>
            </a:extLst>
          </p:cNvPr>
          <p:cNvSpPr>
            <a:spLocks noGrp="1"/>
          </p:cNvSpPr>
          <p:nvPr>
            <p:ph type="sldNum" sz="quarter" idx="12"/>
          </p:nvPr>
        </p:nvSpPr>
        <p:spPr/>
        <p:txBody>
          <a:bodyPr/>
          <a:lstStyle/>
          <a:p>
            <a:fld id="{5C6DF6BC-9851-EE4E-9E20-D540C70E1F8A}" type="slidenum">
              <a:rPr lang="en-US" smtClean="0"/>
              <a:t>‹#›</a:t>
            </a:fld>
            <a:endParaRPr lang="en-US"/>
          </a:p>
        </p:txBody>
      </p:sp>
    </p:spTree>
    <p:extLst>
      <p:ext uri="{BB962C8B-B14F-4D97-AF65-F5344CB8AC3E}">
        <p14:creationId xmlns:p14="http://schemas.microsoft.com/office/powerpoint/2010/main" val="28498624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F5F8FE-7F07-F845-854B-7F742ADB536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5281732-19BA-6644-9B0C-F73BE283DB5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1430892-62B8-2C46-BAFD-621D2401586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1554954-D824-0845-B444-92AF8B7DC6F8}"/>
              </a:ext>
            </a:extLst>
          </p:cNvPr>
          <p:cNvSpPr>
            <a:spLocks noGrp="1"/>
          </p:cNvSpPr>
          <p:nvPr>
            <p:ph type="dt" sz="half" idx="10"/>
          </p:nvPr>
        </p:nvSpPr>
        <p:spPr/>
        <p:txBody>
          <a:bodyPr/>
          <a:lstStyle/>
          <a:p>
            <a:fld id="{3DC5F7D6-4A37-CF4F-9CAF-02A33E2C7CCC}" type="datetimeFigureOut">
              <a:rPr lang="en-US" smtClean="0"/>
              <a:t>11/29/20</a:t>
            </a:fld>
            <a:endParaRPr lang="en-US"/>
          </a:p>
        </p:txBody>
      </p:sp>
      <p:sp>
        <p:nvSpPr>
          <p:cNvPr id="6" name="Footer Placeholder 5">
            <a:extLst>
              <a:ext uri="{FF2B5EF4-FFF2-40B4-BE49-F238E27FC236}">
                <a16:creationId xmlns:a16="http://schemas.microsoft.com/office/drawing/2014/main" id="{DB48F50D-B18F-8E40-9D51-A3CABA45B1C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9DFD4AA-5EA6-5C47-B6A4-8E76413AAD97}"/>
              </a:ext>
            </a:extLst>
          </p:cNvPr>
          <p:cNvSpPr>
            <a:spLocks noGrp="1"/>
          </p:cNvSpPr>
          <p:nvPr>
            <p:ph type="sldNum" sz="quarter" idx="12"/>
          </p:nvPr>
        </p:nvSpPr>
        <p:spPr/>
        <p:txBody>
          <a:bodyPr/>
          <a:lstStyle/>
          <a:p>
            <a:fld id="{5C6DF6BC-9851-EE4E-9E20-D540C70E1F8A}" type="slidenum">
              <a:rPr lang="en-US" smtClean="0"/>
              <a:t>‹#›</a:t>
            </a:fld>
            <a:endParaRPr lang="en-US"/>
          </a:p>
        </p:txBody>
      </p:sp>
    </p:spTree>
    <p:extLst>
      <p:ext uri="{BB962C8B-B14F-4D97-AF65-F5344CB8AC3E}">
        <p14:creationId xmlns:p14="http://schemas.microsoft.com/office/powerpoint/2010/main" val="35181596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705DEC2-D7E7-DE44-970B-48413DFA981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CDCEAED-BDA1-3C41-A629-48F821A5124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BFCD4D9-1D21-FC43-B06E-452CC137420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DC5F7D6-4A37-CF4F-9CAF-02A33E2C7CCC}" type="datetimeFigureOut">
              <a:rPr lang="en-US" smtClean="0"/>
              <a:t>11/29/20</a:t>
            </a:fld>
            <a:endParaRPr lang="en-US"/>
          </a:p>
        </p:txBody>
      </p:sp>
      <p:sp>
        <p:nvSpPr>
          <p:cNvPr id="5" name="Footer Placeholder 4">
            <a:extLst>
              <a:ext uri="{FF2B5EF4-FFF2-40B4-BE49-F238E27FC236}">
                <a16:creationId xmlns:a16="http://schemas.microsoft.com/office/drawing/2014/main" id="{C797B482-2C48-CB48-A7BA-7787B474132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AA91775-A8C6-F04B-85A9-48F93AC7C21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C6DF6BC-9851-EE4E-9E20-D540C70E1F8A}" type="slidenum">
              <a:rPr lang="en-US" smtClean="0"/>
              <a:t>‹#›</a:t>
            </a:fld>
            <a:endParaRPr lang="en-US"/>
          </a:p>
        </p:txBody>
      </p:sp>
    </p:spTree>
    <p:extLst>
      <p:ext uri="{BB962C8B-B14F-4D97-AF65-F5344CB8AC3E}">
        <p14:creationId xmlns:p14="http://schemas.microsoft.com/office/powerpoint/2010/main" val="7874501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8">
            <a:extLst>
              <a:ext uri="{FF2B5EF4-FFF2-40B4-BE49-F238E27FC236}">
                <a16:creationId xmlns:a16="http://schemas.microsoft.com/office/drawing/2014/main" id="{55666830-9A19-4E01-8505-D6C7F9AC56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95C87490-D5CD-9649-B96D-0E85C70DE20D}"/>
              </a:ext>
            </a:extLst>
          </p:cNvPr>
          <p:cNvPicPr>
            <a:picLocks noGrp="1" noChangeAspect="1"/>
          </p:cNvPicPr>
          <p:nvPr>
            <p:ph idx="1"/>
          </p:nvPr>
        </p:nvPicPr>
        <p:blipFill rotWithShape="1">
          <a:blip r:embed="rId2"/>
          <a:srcRect l="10409" r="23303"/>
          <a:stretch/>
        </p:blipFill>
        <p:spPr>
          <a:xfrm>
            <a:off x="4110127" y="10"/>
            <a:ext cx="8081873" cy="6857990"/>
          </a:xfrm>
          <a:custGeom>
            <a:avLst/>
            <a:gdLst/>
            <a:ahLst/>
            <a:cxnLst/>
            <a:rect l="l" t="t" r="r" b="b"/>
            <a:pathLst>
              <a:path w="8081873" h="6858000">
                <a:moveTo>
                  <a:pt x="0" y="0"/>
                </a:moveTo>
                <a:lnTo>
                  <a:pt x="8081873" y="0"/>
                </a:lnTo>
                <a:lnTo>
                  <a:pt x="8081873" y="6858000"/>
                </a:lnTo>
                <a:lnTo>
                  <a:pt x="0" y="6858000"/>
                </a:lnTo>
                <a:lnTo>
                  <a:pt x="68897" y="6734633"/>
                </a:lnTo>
                <a:cubicBezTo>
                  <a:pt x="558802" y="5812845"/>
                  <a:pt x="848920" y="4668597"/>
                  <a:pt x="848920" y="3429000"/>
                </a:cubicBezTo>
                <a:cubicBezTo>
                  <a:pt x="848920" y="2189404"/>
                  <a:pt x="558802" y="1045156"/>
                  <a:pt x="68897" y="123368"/>
                </a:cubicBezTo>
                <a:close/>
              </a:path>
            </a:pathLst>
          </a:custGeom>
        </p:spPr>
      </p:pic>
      <p:sp useBgFill="1">
        <p:nvSpPr>
          <p:cNvPr id="16" name="Freeform: Shape 10">
            <a:extLst>
              <a:ext uri="{FF2B5EF4-FFF2-40B4-BE49-F238E27FC236}">
                <a16:creationId xmlns:a16="http://schemas.microsoft.com/office/drawing/2014/main" id="{AE9FC877-7FB6-4D22-9988-35420644E2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Freeform: Shape 12">
            <a:extLst>
              <a:ext uri="{FF2B5EF4-FFF2-40B4-BE49-F238E27FC236}">
                <a16:creationId xmlns:a16="http://schemas.microsoft.com/office/drawing/2014/main" id="{E41809D1-F12E-46BB-B804-5F209D325E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5587E72-69AE-3A41-B4C0-329F682999E0}"/>
              </a:ext>
            </a:extLst>
          </p:cNvPr>
          <p:cNvSpPr>
            <a:spLocks noGrp="1"/>
          </p:cNvSpPr>
          <p:nvPr>
            <p:ph type="title"/>
          </p:nvPr>
        </p:nvSpPr>
        <p:spPr>
          <a:xfrm>
            <a:off x="477981" y="1005840"/>
            <a:ext cx="4023360" cy="3320657"/>
          </a:xfrm>
        </p:spPr>
        <p:txBody>
          <a:bodyPr vert="horz" lIns="91440" tIns="45720" rIns="91440" bIns="45720" rtlCol="0" anchor="b">
            <a:normAutofit/>
          </a:bodyPr>
          <a:lstStyle/>
          <a:p>
            <a:r>
              <a:rPr lang="en-US" sz="4200" b="1" i="1" dirty="0"/>
              <a:t>Analysis of Ames Housing data: </a:t>
            </a:r>
            <a:br>
              <a:rPr lang="en-US" sz="3700" b="1" i="1" dirty="0"/>
            </a:br>
            <a:br>
              <a:rPr lang="en-US" sz="3700" b="1" dirty="0"/>
            </a:br>
            <a:r>
              <a:rPr lang="en-US" sz="3100" b="1" dirty="0"/>
              <a:t>Comparing Value of Cosmetic Features with Descriptive Modeling</a:t>
            </a:r>
          </a:p>
        </p:txBody>
      </p:sp>
      <p:sp>
        <p:nvSpPr>
          <p:cNvPr id="15" name="Rectangle 1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621198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B082622D-AAF3-4897-8629-FC918530D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7" name="Rectangle 16">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E7892A4-2AF3-9943-93DB-BE40C4B45AF8}"/>
              </a:ext>
            </a:extLst>
          </p:cNvPr>
          <p:cNvSpPr>
            <a:spLocks noGrp="1"/>
          </p:cNvSpPr>
          <p:nvPr>
            <p:ph type="title"/>
          </p:nvPr>
        </p:nvSpPr>
        <p:spPr>
          <a:xfrm>
            <a:off x="1046746" y="641850"/>
            <a:ext cx="3611880" cy="1535865"/>
          </a:xfrm>
        </p:spPr>
        <p:txBody>
          <a:bodyPr>
            <a:normAutofit/>
          </a:bodyPr>
          <a:lstStyle/>
          <a:p>
            <a:r>
              <a:rPr lang="en-US" sz="3600" b="1" i="1" dirty="0"/>
              <a:t>Exploratory Data Analysis:</a:t>
            </a:r>
            <a:endParaRPr lang="en-US" sz="3600" dirty="0"/>
          </a:p>
        </p:txBody>
      </p:sp>
      <p:sp>
        <p:nvSpPr>
          <p:cNvPr id="19" name="Rectangle 18">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1" name="Rectangle 20">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451460C8-576D-7646-A940-B963611E0278}"/>
              </a:ext>
            </a:extLst>
          </p:cNvPr>
          <p:cNvSpPr>
            <a:spLocks noGrp="1"/>
          </p:cNvSpPr>
          <p:nvPr>
            <p:ph idx="1"/>
          </p:nvPr>
        </p:nvSpPr>
        <p:spPr>
          <a:xfrm>
            <a:off x="5300640" y="641850"/>
            <a:ext cx="6053160" cy="1535865"/>
          </a:xfrm>
        </p:spPr>
        <p:txBody>
          <a:bodyPr anchor="ctr">
            <a:normAutofit/>
          </a:bodyPr>
          <a:lstStyle/>
          <a:p>
            <a:r>
              <a:rPr lang="en-US" sz="1800" dirty="0"/>
              <a:t>Converted Ordinal Variables to Numeric</a:t>
            </a:r>
          </a:p>
          <a:p>
            <a:pPr marL="0" indent="0">
              <a:buNone/>
            </a:pPr>
            <a:endParaRPr lang="en-US" sz="1800" dirty="0"/>
          </a:p>
        </p:txBody>
      </p:sp>
      <p:pic>
        <p:nvPicPr>
          <p:cNvPr id="8" name="Picture 7" descr="A picture containing scatter chart&#10;&#10;Description automatically generated">
            <a:extLst>
              <a:ext uri="{FF2B5EF4-FFF2-40B4-BE49-F238E27FC236}">
                <a16:creationId xmlns:a16="http://schemas.microsoft.com/office/drawing/2014/main" id="{27AB4CEE-55F0-CB45-B71B-36445495C945}"/>
              </a:ext>
            </a:extLst>
          </p:cNvPr>
          <p:cNvPicPr>
            <a:picLocks noChangeAspect="1"/>
          </p:cNvPicPr>
          <p:nvPr/>
        </p:nvPicPr>
        <p:blipFill>
          <a:blip r:embed="rId2"/>
          <a:stretch>
            <a:fillRect/>
          </a:stretch>
        </p:blipFill>
        <p:spPr>
          <a:xfrm>
            <a:off x="1426439" y="2639236"/>
            <a:ext cx="9423400" cy="3528646"/>
          </a:xfrm>
          <a:prstGeom prst="rect">
            <a:avLst/>
          </a:prstGeom>
        </p:spPr>
      </p:pic>
    </p:spTree>
    <p:extLst>
      <p:ext uri="{BB962C8B-B14F-4D97-AF65-F5344CB8AC3E}">
        <p14:creationId xmlns:p14="http://schemas.microsoft.com/office/powerpoint/2010/main" val="31395970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B082622D-AAF3-4897-8629-FC918530D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7" name="Rectangle 16">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E7892A4-2AF3-9943-93DB-BE40C4B45AF8}"/>
              </a:ext>
            </a:extLst>
          </p:cNvPr>
          <p:cNvSpPr>
            <a:spLocks noGrp="1"/>
          </p:cNvSpPr>
          <p:nvPr>
            <p:ph type="title"/>
          </p:nvPr>
        </p:nvSpPr>
        <p:spPr>
          <a:xfrm>
            <a:off x="1046746" y="641850"/>
            <a:ext cx="3611880" cy="1535865"/>
          </a:xfrm>
        </p:spPr>
        <p:txBody>
          <a:bodyPr>
            <a:normAutofit/>
          </a:bodyPr>
          <a:lstStyle/>
          <a:p>
            <a:r>
              <a:rPr lang="en-US" sz="3600" b="1" i="1" dirty="0"/>
              <a:t>Exploratory Data Analysis:</a:t>
            </a:r>
            <a:endParaRPr lang="en-US" sz="3600" dirty="0"/>
          </a:p>
        </p:txBody>
      </p:sp>
      <p:sp>
        <p:nvSpPr>
          <p:cNvPr id="19" name="Rectangle 18">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1" name="Rectangle 20">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451460C8-576D-7646-A940-B963611E0278}"/>
              </a:ext>
            </a:extLst>
          </p:cNvPr>
          <p:cNvSpPr>
            <a:spLocks noGrp="1"/>
          </p:cNvSpPr>
          <p:nvPr>
            <p:ph idx="1"/>
          </p:nvPr>
        </p:nvSpPr>
        <p:spPr>
          <a:xfrm>
            <a:off x="5300640" y="641850"/>
            <a:ext cx="6053160" cy="1535865"/>
          </a:xfrm>
        </p:spPr>
        <p:txBody>
          <a:bodyPr anchor="ctr">
            <a:normAutofit/>
          </a:bodyPr>
          <a:lstStyle/>
          <a:p>
            <a:r>
              <a:rPr lang="en-US" sz="1800" dirty="0" err="1"/>
              <a:t>Dummified</a:t>
            </a:r>
            <a:r>
              <a:rPr lang="en-US" sz="1800" dirty="0"/>
              <a:t> Nominal Variables</a:t>
            </a:r>
          </a:p>
          <a:p>
            <a:pPr marL="0" indent="0">
              <a:buNone/>
            </a:pPr>
            <a:endParaRPr lang="en-US" sz="1800" dirty="0"/>
          </a:p>
        </p:txBody>
      </p:sp>
      <p:pic>
        <p:nvPicPr>
          <p:cNvPr id="5" name="Picture 4" descr="Table&#10;&#10;Description automatically generated">
            <a:extLst>
              <a:ext uri="{FF2B5EF4-FFF2-40B4-BE49-F238E27FC236}">
                <a16:creationId xmlns:a16="http://schemas.microsoft.com/office/drawing/2014/main" id="{EC8123AF-120D-6142-9E63-FF53A3254580}"/>
              </a:ext>
            </a:extLst>
          </p:cNvPr>
          <p:cNvPicPr>
            <a:picLocks noChangeAspect="1"/>
          </p:cNvPicPr>
          <p:nvPr/>
        </p:nvPicPr>
        <p:blipFill>
          <a:blip r:embed="rId2"/>
          <a:stretch>
            <a:fillRect/>
          </a:stretch>
        </p:blipFill>
        <p:spPr>
          <a:xfrm>
            <a:off x="1351457" y="2450799"/>
            <a:ext cx="9489086" cy="4042076"/>
          </a:xfrm>
          <a:prstGeom prst="rect">
            <a:avLst/>
          </a:prstGeom>
        </p:spPr>
      </p:pic>
    </p:spTree>
    <p:extLst>
      <p:ext uri="{BB962C8B-B14F-4D97-AF65-F5344CB8AC3E}">
        <p14:creationId xmlns:p14="http://schemas.microsoft.com/office/powerpoint/2010/main" val="15183962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B082622D-AAF3-4897-8629-FC918530D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7" name="Rectangle 16">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E7892A4-2AF3-9943-93DB-BE40C4B45AF8}"/>
              </a:ext>
            </a:extLst>
          </p:cNvPr>
          <p:cNvSpPr>
            <a:spLocks noGrp="1"/>
          </p:cNvSpPr>
          <p:nvPr>
            <p:ph type="title"/>
          </p:nvPr>
        </p:nvSpPr>
        <p:spPr>
          <a:xfrm>
            <a:off x="1046746" y="641850"/>
            <a:ext cx="3611880" cy="1535865"/>
          </a:xfrm>
        </p:spPr>
        <p:txBody>
          <a:bodyPr>
            <a:normAutofit/>
          </a:bodyPr>
          <a:lstStyle/>
          <a:p>
            <a:r>
              <a:rPr lang="en-US" sz="3600" b="1" i="1" dirty="0"/>
              <a:t>Exploratory Data Analysis:</a:t>
            </a:r>
            <a:endParaRPr lang="en-US" sz="3600" dirty="0"/>
          </a:p>
        </p:txBody>
      </p:sp>
      <p:sp>
        <p:nvSpPr>
          <p:cNvPr id="19" name="Rectangle 18">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1" name="Rectangle 20">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451460C8-576D-7646-A940-B963611E0278}"/>
              </a:ext>
            </a:extLst>
          </p:cNvPr>
          <p:cNvSpPr>
            <a:spLocks noGrp="1"/>
          </p:cNvSpPr>
          <p:nvPr>
            <p:ph idx="1"/>
          </p:nvPr>
        </p:nvSpPr>
        <p:spPr>
          <a:xfrm>
            <a:off x="5300640" y="641850"/>
            <a:ext cx="6053160" cy="1535865"/>
          </a:xfrm>
        </p:spPr>
        <p:txBody>
          <a:bodyPr anchor="ctr">
            <a:normAutofit/>
          </a:bodyPr>
          <a:lstStyle/>
          <a:p>
            <a:r>
              <a:rPr lang="en-US" sz="1800" dirty="0"/>
              <a:t>Checked for Normality: Dependent Variables</a:t>
            </a:r>
          </a:p>
          <a:p>
            <a:pPr marL="0" indent="0">
              <a:buNone/>
            </a:pPr>
            <a:endParaRPr lang="en-US" sz="1800" dirty="0"/>
          </a:p>
        </p:txBody>
      </p:sp>
      <p:pic>
        <p:nvPicPr>
          <p:cNvPr id="4" name="Picture 3">
            <a:extLst>
              <a:ext uri="{FF2B5EF4-FFF2-40B4-BE49-F238E27FC236}">
                <a16:creationId xmlns:a16="http://schemas.microsoft.com/office/drawing/2014/main" id="{778968BE-96DA-284C-9F7C-138B9A820872}"/>
              </a:ext>
            </a:extLst>
          </p:cNvPr>
          <p:cNvPicPr>
            <a:picLocks noChangeAspect="1"/>
          </p:cNvPicPr>
          <p:nvPr/>
        </p:nvPicPr>
        <p:blipFill>
          <a:blip r:embed="rId2"/>
          <a:stretch>
            <a:fillRect/>
          </a:stretch>
        </p:blipFill>
        <p:spPr>
          <a:xfrm>
            <a:off x="554416" y="2454439"/>
            <a:ext cx="11284484" cy="3467100"/>
          </a:xfrm>
          <a:prstGeom prst="rect">
            <a:avLst/>
          </a:prstGeom>
        </p:spPr>
      </p:pic>
    </p:spTree>
    <p:extLst>
      <p:ext uri="{BB962C8B-B14F-4D97-AF65-F5344CB8AC3E}">
        <p14:creationId xmlns:p14="http://schemas.microsoft.com/office/powerpoint/2010/main" val="2209739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84ECDE7A-6944-466D-8FFE-149A29BA6B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8" name="Rectangle 27">
            <a:extLst>
              <a:ext uri="{FF2B5EF4-FFF2-40B4-BE49-F238E27FC236}">
                <a16:creationId xmlns:a16="http://schemas.microsoft.com/office/drawing/2014/main" id="{B3420082-9415-44EC-802E-C77D71D59C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12700">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30" name="Rectangle 29">
            <a:extLst>
              <a:ext uri="{FF2B5EF4-FFF2-40B4-BE49-F238E27FC236}">
                <a16:creationId xmlns:a16="http://schemas.microsoft.com/office/drawing/2014/main" id="{55A52C45-1FCB-4636-A80F-2849B8226C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E7892A4-2AF3-9943-93DB-BE40C4B45AF8}"/>
              </a:ext>
            </a:extLst>
          </p:cNvPr>
          <p:cNvSpPr>
            <a:spLocks noGrp="1"/>
          </p:cNvSpPr>
          <p:nvPr>
            <p:ph type="title"/>
          </p:nvPr>
        </p:nvSpPr>
        <p:spPr>
          <a:xfrm>
            <a:off x="1115568" y="548640"/>
            <a:ext cx="10168128" cy="1179576"/>
          </a:xfrm>
        </p:spPr>
        <p:txBody>
          <a:bodyPr>
            <a:normAutofit/>
          </a:bodyPr>
          <a:lstStyle/>
          <a:p>
            <a:r>
              <a:rPr lang="en-US" sz="4000" b="1" i="1"/>
              <a:t>Exploratory Data Analysis:</a:t>
            </a:r>
            <a:endParaRPr lang="en-US" sz="4000"/>
          </a:p>
        </p:txBody>
      </p:sp>
      <p:sp>
        <p:nvSpPr>
          <p:cNvPr id="32" name="Rectangle 31">
            <a:extLst>
              <a:ext uri="{FF2B5EF4-FFF2-40B4-BE49-F238E27FC236}">
                <a16:creationId xmlns:a16="http://schemas.microsoft.com/office/drawing/2014/main" id="{768EB4DD-3704-43AD-92B3-C4E0C6EA92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7079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descr="Shape, polygon&#10;&#10;Description automatically generated">
            <a:extLst>
              <a:ext uri="{FF2B5EF4-FFF2-40B4-BE49-F238E27FC236}">
                <a16:creationId xmlns:a16="http://schemas.microsoft.com/office/drawing/2014/main" id="{2C46B7CE-3C24-554A-B0E7-23B398C510E7}"/>
              </a:ext>
            </a:extLst>
          </p:cNvPr>
          <p:cNvPicPr>
            <a:picLocks noChangeAspect="1"/>
          </p:cNvPicPr>
          <p:nvPr/>
        </p:nvPicPr>
        <p:blipFill rotWithShape="1">
          <a:blip r:embed="rId2"/>
          <a:srcRect l="762"/>
          <a:stretch/>
        </p:blipFill>
        <p:spPr>
          <a:xfrm>
            <a:off x="908304" y="2478024"/>
            <a:ext cx="6009855" cy="3694176"/>
          </a:xfrm>
          <a:prstGeom prst="rect">
            <a:avLst/>
          </a:prstGeom>
        </p:spPr>
      </p:pic>
      <p:sp>
        <p:nvSpPr>
          <p:cNvPr id="3" name="Content Placeholder 2">
            <a:extLst>
              <a:ext uri="{FF2B5EF4-FFF2-40B4-BE49-F238E27FC236}">
                <a16:creationId xmlns:a16="http://schemas.microsoft.com/office/drawing/2014/main" id="{451460C8-576D-7646-A940-B963611E0278}"/>
              </a:ext>
            </a:extLst>
          </p:cNvPr>
          <p:cNvSpPr>
            <a:spLocks noGrp="1"/>
          </p:cNvSpPr>
          <p:nvPr>
            <p:ph idx="1"/>
          </p:nvPr>
        </p:nvSpPr>
        <p:spPr>
          <a:xfrm>
            <a:off x="7411453" y="2478024"/>
            <a:ext cx="3872243" cy="3694176"/>
          </a:xfrm>
        </p:spPr>
        <p:txBody>
          <a:bodyPr anchor="ctr">
            <a:normAutofit/>
          </a:bodyPr>
          <a:lstStyle/>
          <a:p>
            <a:r>
              <a:rPr lang="en-US" sz="1800" dirty="0"/>
              <a:t>Checked for Normality: Independent Variables</a:t>
            </a:r>
          </a:p>
          <a:p>
            <a:pPr marL="0" indent="0">
              <a:buNone/>
            </a:pPr>
            <a:endParaRPr lang="en-US" sz="1800" dirty="0"/>
          </a:p>
        </p:txBody>
      </p:sp>
    </p:spTree>
    <p:extLst>
      <p:ext uri="{BB962C8B-B14F-4D97-AF65-F5344CB8AC3E}">
        <p14:creationId xmlns:p14="http://schemas.microsoft.com/office/powerpoint/2010/main" val="7726636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385E1BDC-A9B0-4A87-82E3-F3187F69A8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5" name="Rectangle 24">
            <a:extLst>
              <a:ext uri="{FF2B5EF4-FFF2-40B4-BE49-F238E27FC236}">
                <a16:creationId xmlns:a16="http://schemas.microsoft.com/office/drawing/2014/main" id="{0990C621-3B8B-4820-8328-D47EF7CE8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FEAE56D-6D8C-934F-B8C4-2C9C33F525A3}"/>
              </a:ext>
            </a:extLst>
          </p:cNvPr>
          <p:cNvSpPr>
            <a:spLocks noGrp="1"/>
          </p:cNvSpPr>
          <p:nvPr>
            <p:ph type="title"/>
          </p:nvPr>
        </p:nvSpPr>
        <p:spPr>
          <a:xfrm>
            <a:off x="1051560" y="586822"/>
            <a:ext cx="3657600" cy="1645920"/>
          </a:xfrm>
        </p:spPr>
        <p:txBody>
          <a:bodyPr>
            <a:normAutofit/>
          </a:bodyPr>
          <a:lstStyle/>
          <a:p>
            <a:r>
              <a:rPr lang="en-US" sz="3200" b="1" i="1"/>
              <a:t>Exploratory Data Analysis:</a:t>
            </a:r>
            <a:endParaRPr lang="en-US" sz="3200"/>
          </a:p>
        </p:txBody>
      </p:sp>
      <p:sp>
        <p:nvSpPr>
          <p:cNvPr id="27" name="Rectangle 26">
            <a:extLst>
              <a:ext uri="{FF2B5EF4-FFF2-40B4-BE49-F238E27FC236}">
                <a16:creationId xmlns:a16="http://schemas.microsoft.com/office/drawing/2014/main" id="{C1A2385B-1D2A-4E17-84FA-6CB7F0AAE4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9" name="Rectangle 28">
            <a:extLst>
              <a:ext uri="{FF2B5EF4-FFF2-40B4-BE49-F238E27FC236}">
                <a16:creationId xmlns:a16="http://schemas.microsoft.com/office/drawing/2014/main" id="{5E791F2F-79DB-4CC0-9FA1-001E3E91E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EC8BC072-22CA-AA46-BAAB-6BDBFB4CA5DF}"/>
              </a:ext>
            </a:extLst>
          </p:cNvPr>
          <p:cNvSpPr>
            <a:spLocks noGrp="1"/>
          </p:cNvSpPr>
          <p:nvPr>
            <p:ph idx="1"/>
          </p:nvPr>
        </p:nvSpPr>
        <p:spPr>
          <a:xfrm>
            <a:off x="5250106" y="586822"/>
            <a:ext cx="6106742" cy="1645920"/>
          </a:xfrm>
        </p:spPr>
        <p:txBody>
          <a:bodyPr anchor="ctr">
            <a:normAutofit/>
          </a:bodyPr>
          <a:lstStyle/>
          <a:p>
            <a:r>
              <a:rPr lang="en-US" sz="1800"/>
              <a:t>MultiCollinearity:  Correlation Matrix for  Continuous Variables</a:t>
            </a:r>
          </a:p>
          <a:p>
            <a:r>
              <a:rPr lang="en-US" sz="1800"/>
              <a:t>Correlation Against Target Variable  (SalePrice): </a:t>
            </a:r>
          </a:p>
          <a:p>
            <a:pPr marL="0" indent="0">
              <a:buNone/>
            </a:pPr>
            <a:endParaRPr lang="en-US" sz="1800"/>
          </a:p>
        </p:txBody>
      </p:sp>
      <p:pic>
        <p:nvPicPr>
          <p:cNvPr id="4" name="Picture 3">
            <a:extLst>
              <a:ext uri="{FF2B5EF4-FFF2-40B4-BE49-F238E27FC236}">
                <a16:creationId xmlns:a16="http://schemas.microsoft.com/office/drawing/2014/main" id="{AD347A9A-B65A-1647-B867-8B75DAAF70E5}"/>
              </a:ext>
            </a:extLst>
          </p:cNvPr>
          <p:cNvPicPr>
            <a:picLocks noChangeAspect="1"/>
          </p:cNvPicPr>
          <p:nvPr/>
        </p:nvPicPr>
        <p:blipFill>
          <a:blip r:embed="rId2"/>
          <a:stretch>
            <a:fillRect/>
          </a:stretch>
        </p:blipFill>
        <p:spPr>
          <a:xfrm>
            <a:off x="363416" y="2454439"/>
            <a:ext cx="5168368" cy="3758822"/>
          </a:xfrm>
          <a:prstGeom prst="rect">
            <a:avLst/>
          </a:prstGeom>
        </p:spPr>
      </p:pic>
      <p:graphicFrame>
        <p:nvGraphicFramePr>
          <p:cNvPr id="7" name="Table 6">
            <a:extLst>
              <a:ext uri="{FF2B5EF4-FFF2-40B4-BE49-F238E27FC236}">
                <a16:creationId xmlns:a16="http://schemas.microsoft.com/office/drawing/2014/main" id="{97B9229E-E68C-4743-8C8F-E75E84CCB0BE}"/>
              </a:ext>
            </a:extLst>
          </p:cNvPr>
          <p:cNvGraphicFramePr>
            <a:graphicFrameLocks noGrp="1"/>
          </p:cNvGraphicFramePr>
          <p:nvPr>
            <p:extLst>
              <p:ext uri="{D42A27DB-BD31-4B8C-83A1-F6EECF244321}">
                <p14:modId xmlns:p14="http://schemas.microsoft.com/office/powerpoint/2010/main" val="2048275705"/>
              </p:ext>
            </p:extLst>
          </p:nvPr>
        </p:nvGraphicFramePr>
        <p:xfrm>
          <a:off x="6342185" y="2454439"/>
          <a:ext cx="5014663" cy="3620269"/>
        </p:xfrm>
        <a:graphic>
          <a:graphicData uri="http://schemas.openxmlformats.org/drawingml/2006/table">
            <a:tbl>
              <a:tblPr firstRow="1" bandRow="1">
                <a:noFill/>
              </a:tblPr>
              <a:tblGrid>
                <a:gridCol w="2747782">
                  <a:extLst>
                    <a:ext uri="{9D8B030D-6E8A-4147-A177-3AD203B41FA5}">
                      <a16:colId xmlns:a16="http://schemas.microsoft.com/office/drawing/2014/main" val="2262242960"/>
                    </a:ext>
                  </a:extLst>
                </a:gridCol>
                <a:gridCol w="2266881">
                  <a:extLst>
                    <a:ext uri="{9D8B030D-6E8A-4147-A177-3AD203B41FA5}">
                      <a16:colId xmlns:a16="http://schemas.microsoft.com/office/drawing/2014/main" val="988869704"/>
                    </a:ext>
                  </a:extLst>
                </a:gridCol>
              </a:tblGrid>
              <a:tr h="241729">
                <a:tc>
                  <a:txBody>
                    <a:bodyPr/>
                    <a:lstStyle/>
                    <a:p>
                      <a:pPr algn="r" fontAlgn="ctr"/>
                      <a:endParaRPr lang="en-US" sz="700" b="0" cap="all" spc="150" dirty="0">
                        <a:solidFill>
                          <a:schemeClr val="lt1"/>
                        </a:solidFill>
                        <a:effectLst/>
                      </a:endParaRPr>
                    </a:p>
                  </a:txBody>
                  <a:tcPr marL="58345" marR="58345" marT="58345" marB="58345" anchor="ctr">
                    <a:lnL w="12700" cmpd="sng">
                      <a:noFill/>
                    </a:lnL>
                    <a:lnR w="12700" cmpd="sng">
                      <a:noFill/>
                      <a:prstDash val="solid"/>
                    </a:lnR>
                    <a:lnT w="12700" cmpd="sng">
                      <a:noFill/>
                    </a:lnT>
                    <a:lnB w="12700" cmpd="sng">
                      <a:noFill/>
                      <a:prstDash val="solid"/>
                    </a:lnB>
                    <a:solidFill>
                      <a:srgbClr val="505356"/>
                    </a:solidFill>
                  </a:tcPr>
                </a:tc>
                <a:tc>
                  <a:txBody>
                    <a:bodyPr/>
                    <a:lstStyle/>
                    <a:p>
                      <a:pPr algn="r" fontAlgn="ctr"/>
                      <a:r>
                        <a:rPr lang="en-US" sz="700" b="0" cap="all" spc="150">
                          <a:solidFill>
                            <a:schemeClr val="lt1"/>
                          </a:solidFill>
                          <a:effectLst/>
                        </a:rPr>
                        <a:t>SalePrice</a:t>
                      </a:r>
                    </a:p>
                  </a:txBody>
                  <a:tcPr marL="58345" marR="58345" marT="58345" marB="58345" anchor="ctr">
                    <a:lnL w="12700" cmpd="sng">
                      <a:noFill/>
                      <a:prstDash val="solid"/>
                    </a:lnL>
                    <a:lnR w="12700" cmpd="sng">
                      <a:noFill/>
                      <a:prstDash val="solid"/>
                    </a:lnR>
                    <a:lnT w="12700" cmpd="sng">
                      <a:noFill/>
                    </a:lnT>
                    <a:lnB w="12700" cmpd="sng">
                      <a:noFill/>
                      <a:prstDash val="solid"/>
                    </a:lnB>
                    <a:solidFill>
                      <a:srgbClr val="505356"/>
                    </a:solidFill>
                  </a:tcPr>
                </a:tc>
                <a:extLst>
                  <a:ext uri="{0D108BD9-81ED-4DB2-BD59-A6C34878D82A}">
                    <a16:rowId xmlns:a16="http://schemas.microsoft.com/office/drawing/2014/main" val="936892263"/>
                  </a:ext>
                </a:extLst>
              </a:tr>
              <a:tr h="225236">
                <a:tc>
                  <a:txBody>
                    <a:bodyPr/>
                    <a:lstStyle/>
                    <a:p>
                      <a:pPr algn="r" fontAlgn="ctr"/>
                      <a:r>
                        <a:rPr lang="en-US" sz="600" cap="none" spc="0">
                          <a:solidFill>
                            <a:schemeClr val="tx1"/>
                          </a:solidFill>
                          <a:effectLst/>
                        </a:rPr>
                        <a:t>SalePrice</a:t>
                      </a:r>
                    </a:p>
                  </a:txBody>
                  <a:tcPr marL="58345" marR="58345" marT="58345" marB="58345" anchor="ctr">
                    <a:lnL w="12700" cmpd="sng">
                      <a:noFill/>
                      <a:prstDash val="solid"/>
                    </a:lnL>
                    <a:lnR w="12700" cmpd="sng">
                      <a:noFill/>
                      <a:prstDash val="solid"/>
                    </a:lnR>
                    <a:lnT w="12700" cmpd="sng">
                      <a:noFill/>
                      <a:prstDash val="solid"/>
                    </a:lnT>
                    <a:lnB w="12700" cmpd="sng">
                      <a:noFill/>
                      <a:prstDash val="solid"/>
                    </a:lnB>
                    <a:noFill/>
                  </a:tcPr>
                </a:tc>
                <a:tc>
                  <a:txBody>
                    <a:bodyPr/>
                    <a:lstStyle/>
                    <a:p>
                      <a:pPr algn="r" fontAlgn="ctr"/>
                      <a:r>
                        <a:rPr lang="en-US" sz="600" cap="none" spc="0">
                          <a:solidFill>
                            <a:schemeClr val="tx1"/>
                          </a:solidFill>
                          <a:effectLst/>
                        </a:rPr>
                        <a:t>1.000000</a:t>
                      </a:r>
                    </a:p>
                  </a:txBody>
                  <a:tcPr marL="58345" marR="58345" marT="58345" marB="58345" anchor="ctr">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1304524943"/>
                  </a:ext>
                </a:extLst>
              </a:tr>
              <a:tr h="225236">
                <a:tc>
                  <a:txBody>
                    <a:bodyPr/>
                    <a:lstStyle/>
                    <a:p>
                      <a:pPr algn="r" fontAlgn="ctr"/>
                      <a:r>
                        <a:rPr lang="en-US" sz="600" cap="none" spc="0">
                          <a:solidFill>
                            <a:schemeClr val="tx1"/>
                          </a:solidFill>
                          <a:effectLst/>
                        </a:rPr>
                        <a:t>GrLivArea</a:t>
                      </a:r>
                    </a:p>
                  </a:txBody>
                  <a:tcPr marL="58345" marR="58345" marT="58345" marB="58345" anchor="ctr">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pPr algn="r" fontAlgn="ctr"/>
                      <a:r>
                        <a:rPr lang="en-US" sz="600" cap="none" spc="0">
                          <a:solidFill>
                            <a:schemeClr val="tx1"/>
                          </a:solidFill>
                          <a:effectLst/>
                        </a:rPr>
                        <a:t>0.736036</a:t>
                      </a:r>
                    </a:p>
                  </a:txBody>
                  <a:tcPr marL="58345" marR="58345" marT="58345" marB="58345" anchor="ctr">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extLst>
                  <a:ext uri="{0D108BD9-81ED-4DB2-BD59-A6C34878D82A}">
                    <a16:rowId xmlns:a16="http://schemas.microsoft.com/office/drawing/2014/main" val="703809705"/>
                  </a:ext>
                </a:extLst>
              </a:tr>
              <a:tr h="225236">
                <a:tc>
                  <a:txBody>
                    <a:bodyPr/>
                    <a:lstStyle/>
                    <a:p>
                      <a:pPr algn="r" fontAlgn="ctr"/>
                      <a:r>
                        <a:rPr lang="en-US" sz="600" cap="none" spc="0">
                          <a:solidFill>
                            <a:schemeClr val="tx1"/>
                          </a:solidFill>
                          <a:effectLst/>
                        </a:rPr>
                        <a:t>TotalBsmtSF</a:t>
                      </a:r>
                    </a:p>
                  </a:txBody>
                  <a:tcPr marL="58345" marR="58345" marT="58345" marB="58345" anchor="ctr">
                    <a:lnL w="12700" cmpd="sng">
                      <a:noFill/>
                      <a:prstDash val="solid"/>
                    </a:lnL>
                    <a:lnR w="12700" cmpd="sng">
                      <a:noFill/>
                      <a:prstDash val="solid"/>
                    </a:lnR>
                    <a:lnT w="12700" cmpd="sng">
                      <a:noFill/>
                      <a:prstDash val="solid"/>
                    </a:lnT>
                    <a:lnB w="12700" cmpd="sng">
                      <a:noFill/>
                      <a:prstDash val="solid"/>
                    </a:lnB>
                    <a:noFill/>
                  </a:tcPr>
                </a:tc>
                <a:tc>
                  <a:txBody>
                    <a:bodyPr/>
                    <a:lstStyle/>
                    <a:p>
                      <a:pPr algn="r" fontAlgn="ctr"/>
                      <a:r>
                        <a:rPr lang="en-US" sz="600" cap="none" spc="0">
                          <a:solidFill>
                            <a:schemeClr val="tx1"/>
                          </a:solidFill>
                          <a:effectLst/>
                        </a:rPr>
                        <a:t>0.642354</a:t>
                      </a:r>
                    </a:p>
                  </a:txBody>
                  <a:tcPr marL="58345" marR="58345" marT="58345" marB="58345" anchor="ctr">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3897087034"/>
                  </a:ext>
                </a:extLst>
              </a:tr>
              <a:tr h="225236">
                <a:tc>
                  <a:txBody>
                    <a:bodyPr/>
                    <a:lstStyle/>
                    <a:p>
                      <a:pPr algn="r" fontAlgn="ctr"/>
                      <a:r>
                        <a:rPr lang="en-US" sz="600" cap="none" spc="0">
                          <a:solidFill>
                            <a:schemeClr val="tx1"/>
                          </a:solidFill>
                          <a:effectLst/>
                        </a:rPr>
                        <a:t>1stFlrSF</a:t>
                      </a:r>
                    </a:p>
                  </a:txBody>
                  <a:tcPr marL="58345" marR="58345" marT="58345" marB="58345" anchor="ctr">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pPr algn="r" fontAlgn="ctr"/>
                      <a:r>
                        <a:rPr lang="en-US" sz="600" cap="none" spc="0">
                          <a:solidFill>
                            <a:schemeClr val="tx1"/>
                          </a:solidFill>
                          <a:effectLst/>
                        </a:rPr>
                        <a:t>0.634672</a:t>
                      </a:r>
                    </a:p>
                  </a:txBody>
                  <a:tcPr marL="58345" marR="58345" marT="58345" marB="58345" anchor="ctr">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extLst>
                  <a:ext uri="{0D108BD9-81ED-4DB2-BD59-A6C34878D82A}">
                    <a16:rowId xmlns:a16="http://schemas.microsoft.com/office/drawing/2014/main" val="3153058458"/>
                  </a:ext>
                </a:extLst>
              </a:tr>
              <a:tr h="225236">
                <a:tc>
                  <a:txBody>
                    <a:bodyPr/>
                    <a:lstStyle/>
                    <a:p>
                      <a:pPr algn="r" fontAlgn="ctr"/>
                      <a:r>
                        <a:rPr lang="en-US" sz="600" cap="none" spc="0">
                          <a:solidFill>
                            <a:schemeClr val="tx1"/>
                          </a:solidFill>
                          <a:effectLst/>
                        </a:rPr>
                        <a:t>GarageArea</a:t>
                      </a:r>
                    </a:p>
                  </a:txBody>
                  <a:tcPr marL="58345" marR="58345" marT="58345" marB="58345" anchor="ctr">
                    <a:lnL w="12700" cmpd="sng">
                      <a:noFill/>
                      <a:prstDash val="solid"/>
                    </a:lnL>
                    <a:lnR w="12700" cmpd="sng">
                      <a:noFill/>
                      <a:prstDash val="solid"/>
                    </a:lnR>
                    <a:lnT w="12700" cmpd="sng">
                      <a:noFill/>
                      <a:prstDash val="solid"/>
                    </a:lnT>
                    <a:lnB w="12700" cmpd="sng">
                      <a:noFill/>
                      <a:prstDash val="solid"/>
                    </a:lnB>
                    <a:noFill/>
                  </a:tcPr>
                </a:tc>
                <a:tc>
                  <a:txBody>
                    <a:bodyPr/>
                    <a:lstStyle/>
                    <a:p>
                      <a:pPr algn="r" fontAlgn="ctr"/>
                      <a:r>
                        <a:rPr lang="en-US" sz="600" cap="none" spc="0">
                          <a:solidFill>
                            <a:schemeClr val="tx1"/>
                          </a:solidFill>
                          <a:effectLst/>
                        </a:rPr>
                        <a:t>0.621900</a:t>
                      </a:r>
                    </a:p>
                  </a:txBody>
                  <a:tcPr marL="58345" marR="58345" marT="58345" marB="58345" anchor="ctr">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584241281"/>
                  </a:ext>
                </a:extLst>
              </a:tr>
              <a:tr h="225236">
                <a:tc>
                  <a:txBody>
                    <a:bodyPr/>
                    <a:lstStyle/>
                    <a:p>
                      <a:pPr algn="r" fontAlgn="ctr"/>
                      <a:r>
                        <a:rPr lang="en-US" sz="600" cap="none" spc="0">
                          <a:solidFill>
                            <a:schemeClr val="tx1"/>
                          </a:solidFill>
                          <a:effectLst/>
                        </a:rPr>
                        <a:t>MasVnrArea</a:t>
                      </a:r>
                    </a:p>
                  </a:txBody>
                  <a:tcPr marL="58345" marR="58345" marT="58345" marB="58345" anchor="ctr">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pPr algn="r" fontAlgn="ctr"/>
                      <a:r>
                        <a:rPr lang="en-US" sz="600" cap="none" spc="0">
                          <a:solidFill>
                            <a:schemeClr val="tx1"/>
                          </a:solidFill>
                          <a:effectLst/>
                        </a:rPr>
                        <a:t>0.486620</a:t>
                      </a:r>
                    </a:p>
                  </a:txBody>
                  <a:tcPr marL="58345" marR="58345" marT="58345" marB="58345" anchor="ctr">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extLst>
                  <a:ext uri="{0D108BD9-81ED-4DB2-BD59-A6C34878D82A}">
                    <a16:rowId xmlns:a16="http://schemas.microsoft.com/office/drawing/2014/main" val="3411342936"/>
                  </a:ext>
                </a:extLst>
              </a:tr>
              <a:tr h="225236">
                <a:tc>
                  <a:txBody>
                    <a:bodyPr/>
                    <a:lstStyle/>
                    <a:p>
                      <a:pPr algn="r" fontAlgn="ctr"/>
                      <a:r>
                        <a:rPr lang="en-US" sz="600" cap="none" spc="0" dirty="0">
                          <a:solidFill>
                            <a:schemeClr val="tx1"/>
                          </a:solidFill>
                          <a:effectLst/>
                        </a:rPr>
                        <a:t>BsmtFinSF1</a:t>
                      </a:r>
                    </a:p>
                  </a:txBody>
                  <a:tcPr marL="58345" marR="58345" marT="58345" marB="58345" anchor="ctr">
                    <a:lnL w="12700" cmpd="sng">
                      <a:noFill/>
                      <a:prstDash val="solid"/>
                    </a:lnL>
                    <a:lnR w="12700" cmpd="sng">
                      <a:noFill/>
                      <a:prstDash val="solid"/>
                    </a:lnR>
                    <a:lnT w="12700" cmpd="sng">
                      <a:noFill/>
                      <a:prstDash val="solid"/>
                    </a:lnT>
                    <a:lnB w="12700" cmpd="sng">
                      <a:noFill/>
                      <a:prstDash val="solid"/>
                    </a:lnB>
                    <a:noFill/>
                  </a:tcPr>
                </a:tc>
                <a:tc>
                  <a:txBody>
                    <a:bodyPr/>
                    <a:lstStyle/>
                    <a:p>
                      <a:pPr algn="r" fontAlgn="ctr"/>
                      <a:r>
                        <a:rPr lang="en-US" sz="600" cap="none" spc="0">
                          <a:solidFill>
                            <a:schemeClr val="tx1"/>
                          </a:solidFill>
                          <a:effectLst/>
                        </a:rPr>
                        <a:t>0.454087</a:t>
                      </a:r>
                    </a:p>
                  </a:txBody>
                  <a:tcPr marL="58345" marR="58345" marT="58345" marB="58345" anchor="ctr">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3429355512"/>
                  </a:ext>
                </a:extLst>
              </a:tr>
              <a:tr h="225236">
                <a:tc>
                  <a:txBody>
                    <a:bodyPr/>
                    <a:lstStyle/>
                    <a:p>
                      <a:pPr algn="r" fontAlgn="ctr"/>
                      <a:r>
                        <a:rPr lang="en-US" sz="600" cap="none" spc="0">
                          <a:solidFill>
                            <a:schemeClr val="tx1"/>
                          </a:solidFill>
                          <a:effectLst/>
                        </a:rPr>
                        <a:t>LotFrontage</a:t>
                      </a:r>
                    </a:p>
                  </a:txBody>
                  <a:tcPr marL="58345" marR="58345" marT="58345" marB="58345" anchor="ctr">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pPr algn="r" fontAlgn="ctr"/>
                      <a:r>
                        <a:rPr lang="en-US" sz="600" cap="none" spc="0">
                          <a:solidFill>
                            <a:schemeClr val="tx1"/>
                          </a:solidFill>
                          <a:effectLst/>
                        </a:rPr>
                        <a:t>0.382420</a:t>
                      </a:r>
                    </a:p>
                  </a:txBody>
                  <a:tcPr marL="58345" marR="58345" marT="58345" marB="58345" anchor="ctr">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extLst>
                  <a:ext uri="{0D108BD9-81ED-4DB2-BD59-A6C34878D82A}">
                    <a16:rowId xmlns:a16="http://schemas.microsoft.com/office/drawing/2014/main" val="578801069"/>
                  </a:ext>
                </a:extLst>
              </a:tr>
              <a:tr h="225236">
                <a:tc>
                  <a:txBody>
                    <a:bodyPr/>
                    <a:lstStyle/>
                    <a:p>
                      <a:pPr algn="r" fontAlgn="ctr"/>
                      <a:r>
                        <a:rPr lang="en-US" sz="600" cap="none" spc="0">
                          <a:solidFill>
                            <a:schemeClr val="tx1"/>
                          </a:solidFill>
                          <a:effectLst/>
                        </a:rPr>
                        <a:t>WoodDeckSF</a:t>
                      </a:r>
                    </a:p>
                  </a:txBody>
                  <a:tcPr marL="58345" marR="58345" marT="58345" marB="58345" anchor="ctr">
                    <a:lnL w="12700" cmpd="sng">
                      <a:noFill/>
                      <a:prstDash val="solid"/>
                    </a:lnL>
                    <a:lnR w="12700" cmpd="sng">
                      <a:noFill/>
                      <a:prstDash val="solid"/>
                    </a:lnR>
                    <a:lnT w="12700" cmpd="sng">
                      <a:noFill/>
                      <a:prstDash val="solid"/>
                    </a:lnT>
                    <a:lnB w="12700" cmpd="sng">
                      <a:noFill/>
                      <a:prstDash val="solid"/>
                    </a:lnB>
                    <a:noFill/>
                  </a:tcPr>
                </a:tc>
                <a:tc>
                  <a:txBody>
                    <a:bodyPr/>
                    <a:lstStyle/>
                    <a:p>
                      <a:pPr algn="r" fontAlgn="ctr"/>
                      <a:r>
                        <a:rPr lang="en-US" sz="600" cap="none" spc="0">
                          <a:solidFill>
                            <a:schemeClr val="tx1"/>
                          </a:solidFill>
                          <a:effectLst/>
                        </a:rPr>
                        <a:t>0.350127</a:t>
                      </a:r>
                    </a:p>
                  </a:txBody>
                  <a:tcPr marL="58345" marR="58345" marT="58345" marB="58345" anchor="ctr">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3395236438"/>
                  </a:ext>
                </a:extLst>
              </a:tr>
              <a:tr h="225236">
                <a:tc>
                  <a:txBody>
                    <a:bodyPr/>
                    <a:lstStyle/>
                    <a:p>
                      <a:pPr algn="r" fontAlgn="ctr"/>
                      <a:r>
                        <a:rPr lang="en-US" sz="600" cap="none" spc="0">
                          <a:solidFill>
                            <a:schemeClr val="tx1"/>
                          </a:solidFill>
                          <a:effectLst/>
                        </a:rPr>
                        <a:t>OpenPorchSF</a:t>
                      </a:r>
                    </a:p>
                  </a:txBody>
                  <a:tcPr marL="58345" marR="58345" marT="58345" marB="58345" anchor="ctr">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pPr algn="r" fontAlgn="ctr"/>
                      <a:r>
                        <a:rPr lang="en-US" sz="600" cap="none" spc="0">
                          <a:solidFill>
                            <a:schemeClr val="tx1"/>
                          </a:solidFill>
                          <a:effectLst/>
                        </a:rPr>
                        <a:t>0.326489</a:t>
                      </a:r>
                    </a:p>
                  </a:txBody>
                  <a:tcPr marL="58345" marR="58345" marT="58345" marB="58345" anchor="ctr">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extLst>
                  <a:ext uri="{0D108BD9-81ED-4DB2-BD59-A6C34878D82A}">
                    <a16:rowId xmlns:a16="http://schemas.microsoft.com/office/drawing/2014/main" val="606747024"/>
                  </a:ext>
                </a:extLst>
              </a:tr>
              <a:tr h="225236">
                <a:tc>
                  <a:txBody>
                    <a:bodyPr/>
                    <a:lstStyle/>
                    <a:p>
                      <a:pPr algn="r" fontAlgn="ctr"/>
                      <a:r>
                        <a:rPr lang="en-US" sz="600" cap="none" spc="0">
                          <a:solidFill>
                            <a:schemeClr val="tx1"/>
                          </a:solidFill>
                          <a:effectLst/>
                        </a:rPr>
                        <a:t>2ndFlrSF</a:t>
                      </a:r>
                    </a:p>
                  </a:txBody>
                  <a:tcPr marL="58345" marR="58345" marT="58345" marB="58345" anchor="ctr">
                    <a:lnL w="12700" cmpd="sng">
                      <a:noFill/>
                      <a:prstDash val="solid"/>
                    </a:lnL>
                    <a:lnR w="12700" cmpd="sng">
                      <a:noFill/>
                      <a:prstDash val="solid"/>
                    </a:lnR>
                    <a:lnT w="12700" cmpd="sng">
                      <a:noFill/>
                      <a:prstDash val="solid"/>
                    </a:lnT>
                    <a:lnB w="12700" cmpd="sng">
                      <a:noFill/>
                      <a:prstDash val="solid"/>
                    </a:lnB>
                    <a:noFill/>
                  </a:tcPr>
                </a:tc>
                <a:tc>
                  <a:txBody>
                    <a:bodyPr/>
                    <a:lstStyle/>
                    <a:p>
                      <a:pPr algn="r" fontAlgn="ctr"/>
                      <a:r>
                        <a:rPr lang="en-US" sz="600" cap="none" spc="0">
                          <a:solidFill>
                            <a:schemeClr val="tx1"/>
                          </a:solidFill>
                          <a:effectLst/>
                        </a:rPr>
                        <a:t>0.293338</a:t>
                      </a:r>
                    </a:p>
                  </a:txBody>
                  <a:tcPr marL="58345" marR="58345" marT="58345" marB="58345" anchor="ctr">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3525206839"/>
                  </a:ext>
                </a:extLst>
              </a:tr>
              <a:tr h="225236">
                <a:tc>
                  <a:txBody>
                    <a:bodyPr/>
                    <a:lstStyle/>
                    <a:p>
                      <a:pPr algn="r" fontAlgn="ctr"/>
                      <a:r>
                        <a:rPr lang="en-US" sz="600" cap="none" spc="0">
                          <a:solidFill>
                            <a:schemeClr val="tx1"/>
                          </a:solidFill>
                          <a:effectLst/>
                        </a:rPr>
                        <a:t>LotArea</a:t>
                      </a:r>
                    </a:p>
                  </a:txBody>
                  <a:tcPr marL="58345" marR="58345" marT="58345" marB="58345" anchor="ctr">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pPr algn="r" fontAlgn="ctr"/>
                      <a:r>
                        <a:rPr lang="en-US" sz="600" cap="none" spc="0">
                          <a:solidFill>
                            <a:schemeClr val="tx1"/>
                          </a:solidFill>
                          <a:effectLst/>
                        </a:rPr>
                        <a:t>0.275066</a:t>
                      </a:r>
                    </a:p>
                  </a:txBody>
                  <a:tcPr marL="58345" marR="58345" marT="58345" marB="58345" anchor="ctr">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extLst>
                  <a:ext uri="{0D108BD9-81ED-4DB2-BD59-A6C34878D82A}">
                    <a16:rowId xmlns:a16="http://schemas.microsoft.com/office/drawing/2014/main" val="3028381721"/>
                  </a:ext>
                </a:extLst>
              </a:tr>
              <a:tr h="225236">
                <a:tc>
                  <a:txBody>
                    <a:bodyPr/>
                    <a:lstStyle/>
                    <a:p>
                      <a:pPr algn="r" fontAlgn="ctr"/>
                      <a:r>
                        <a:rPr lang="en-US" sz="600" cap="none" spc="0">
                          <a:solidFill>
                            <a:schemeClr val="tx1"/>
                          </a:solidFill>
                          <a:effectLst/>
                        </a:rPr>
                        <a:t>BsmtUnfSF</a:t>
                      </a:r>
                    </a:p>
                  </a:txBody>
                  <a:tcPr marL="58345" marR="58345" marT="58345" marB="58345" anchor="ctr">
                    <a:lnL w="12700" cmpd="sng">
                      <a:noFill/>
                      <a:prstDash val="solid"/>
                    </a:lnL>
                    <a:lnR w="12700" cmpd="sng">
                      <a:noFill/>
                      <a:prstDash val="solid"/>
                    </a:lnR>
                    <a:lnT w="12700" cmpd="sng">
                      <a:noFill/>
                      <a:prstDash val="solid"/>
                    </a:lnT>
                    <a:lnB w="12700" cmpd="sng">
                      <a:noFill/>
                      <a:prstDash val="solid"/>
                    </a:lnB>
                    <a:noFill/>
                  </a:tcPr>
                </a:tc>
                <a:tc>
                  <a:txBody>
                    <a:bodyPr/>
                    <a:lstStyle/>
                    <a:p>
                      <a:pPr algn="r" fontAlgn="ctr"/>
                      <a:r>
                        <a:rPr lang="en-US" sz="600" cap="none" spc="0">
                          <a:solidFill>
                            <a:schemeClr val="tx1"/>
                          </a:solidFill>
                          <a:effectLst/>
                        </a:rPr>
                        <a:t>0.159724</a:t>
                      </a:r>
                    </a:p>
                  </a:txBody>
                  <a:tcPr marL="58345" marR="58345" marT="58345" marB="58345" anchor="ctr">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3500384242"/>
                  </a:ext>
                </a:extLst>
              </a:tr>
              <a:tr h="225236">
                <a:tc>
                  <a:txBody>
                    <a:bodyPr/>
                    <a:lstStyle/>
                    <a:p>
                      <a:pPr algn="r" fontAlgn="ctr"/>
                      <a:r>
                        <a:rPr lang="en-US" sz="600" cap="none" spc="0">
                          <a:solidFill>
                            <a:schemeClr val="tx1"/>
                          </a:solidFill>
                          <a:effectLst/>
                        </a:rPr>
                        <a:t>EnclosedPorch</a:t>
                      </a:r>
                    </a:p>
                  </a:txBody>
                  <a:tcPr marL="58345" marR="58345" marT="58345" marB="58345" anchor="ctr">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pPr algn="r" fontAlgn="ctr"/>
                      <a:r>
                        <a:rPr lang="en-US" sz="600" cap="none" spc="0">
                          <a:solidFill>
                            <a:schemeClr val="tx1"/>
                          </a:solidFill>
                          <a:effectLst/>
                        </a:rPr>
                        <a:t>0.117988</a:t>
                      </a:r>
                    </a:p>
                  </a:txBody>
                  <a:tcPr marL="58345" marR="58345" marT="58345" marB="58345" anchor="ctr">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extLst>
                  <a:ext uri="{0D108BD9-81ED-4DB2-BD59-A6C34878D82A}">
                    <a16:rowId xmlns:a16="http://schemas.microsoft.com/office/drawing/2014/main" val="1405542441"/>
                  </a:ext>
                </a:extLst>
              </a:tr>
              <a:tr h="225236">
                <a:tc>
                  <a:txBody>
                    <a:bodyPr/>
                    <a:lstStyle/>
                    <a:p>
                      <a:pPr algn="r" fontAlgn="ctr"/>
                      <a:r>
                        <a:rPr lang="en-US" sz="600" cap="none" spc="0">
                          <a:solidFill>
                            <a:schemeClr val="tx1"/>
                          </a:solidFill>
                          <a:effectLst/>
                        </a:rPr>
                        <a:t>BsmtFinSF2</a:t>
                      </a:r>
                    </a:p>
                  </a:txBody>
                  <a:tcPr marL="58345" marR="58345" marT="58345" marB="58345" anchor="ctr">
                    <a:lnL w="12700" cmpd="sng">
                      <a:noFill/>
                      <a:prstDash val="solid"/>
                    </a:lnL>
                    <a:lnR w="12700" cmpd="sng">
                      <a:noFill/>
                      <a:prstDash val="solid"/>
                    </a:lnR>
                    <a:lnT w="12700" cmpd="sng">
                      <a:noFill/>
                      <a:prstDash val="solid"/>
                    </a:lnT>
                    <a:lnB w="12700" cmpd="sng">
                      <a:noFill/>
                      <a:prstDash val="solid"/>
                    </a:lnB>
                    <a:noFill/>
                  </a:tcPr>
                </a:tc>
                <a:tc>
                  <a:txBody>
                    <a:bodyPr/>
                    <a:lstStyle/>
                    <a:p>
                      <a:pPr algn="r" fontAlgn="ctr"/>
                      <a:r>
                        <a:rPr lang="en-US" sz="600" cap="none" spc="0" dirty="0">
                          <a:solidFill>
                            <a:schemeClr val="tx1"/>
                          </a:solidFill>
                          <a:effectLst/>
                        </a:rPr>
                        <a:t>0.038346</a:t>
                      </a:r>
                    </a:p>
                  </a:txBody>
                  <a:tcPr marL="58345" marR="58345" marT="58345" marB="58345" anchor="ctr">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897089618"/>
                  </a:ext>
                </a:extLst>
              </a:tr>
            </a:tbl>
          </a:graphicData>
        </a:graphic>
      </p:graphicFrame>
    </p:spTree>
    <p:extLst>
      <p:ext uri="{BB962C8B-B14F-4D97-AF65-F5344CB8AC3E}">
        <p14:creationId xmlns:p14="http://schemas.microsoft.com/office/powerpoint/2010/main" val="21583001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D2854001-B4AF-4E18-9D2E-33E37F97A8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E7892A4-2AF3-9943-93DB-BE40C4B45AF8}"/>
              </a:ext>
            </a:extLst>
          </p:cNvPr>
          <p:cNvSpPr>
            <a:spLocks noGrp="1"/>
          </p:cNvSpPr>
          <p:nvPr>
            <p:ph type="title"/>
          </p:nvPr>
        </p:nvSpPr>
        <p:spPr>
          <a:xfrm>
            <a:off x="612648" y="1078992"/>
            <a:ext cx="6268770" cy="1536192"/>
          </a:xfrm>
        </p:spPr>
        <p:txBody>
          <a:bodyPr vert="horz" lIns="91440" tIns="45720" rIns="91440" bIns="45720" rtlCol="0" anchor="b">
            <a:normAutofit/>
          </a:bodyPr>
          <a:lstStyle/>
          <a:p>
            <a:r>
              <a:rPr lang="en-US" sz="5200" b="1" i="1" dirty="0"/>
              <a:t>Exploratory Data Analysis:</a:t>
            </a:r>
            <a:endParaRPr lang="en-US" sz="5200" dirty="0"/>
          </a:p>
        </p:txBody>
      </p:sp>
      <p:sp>
        <p:nvSpPr>
          <p:cNvPr id="28" name="Rectangle 27">
            <a:extLst>
              <a:ext uri="{FF2B5EF4-FFF2-40B4-BE49-F238E27FC236}">
                <a16:creationId xmlns:a16="http://schemas.microsoft.com/office/drawing/2014/main" id="{8AEA628B-C8FF-4D0B-B111-F101F580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3202" y="36338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Rectangle 29">
            <a:extLst>
              <a:ext uri="{FF2B5EF4-FFF2-40B4-BE49-F238E27FC236}">
                <a16:creationId xmlns:a16="http://schemas.microsoft.com/office/drawing/2014/main" id="{42663BD0-064C-40FC-A331-F49FCA9536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8506" y="2935541"/>
            <a:ext cx="621792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6" name="TextBox 5">
            <a:extLst>
              <a:ext uri="{FF2B5EF4-FFF2-40B4-BE49-F238E27FC236}">
                <a16:creationId xmlns:a16="http://schemas.microsoft.com/office/drawing/2014/main" id="{7BD191B5-E62E-634C-B374-956EC3D4AC8D}"/>
              </a:ext>
            </a:extLst>
          </p:cNvPr>
          <p:cNvSpPr txBox="1"/>
          <p:nvPr/>
        </p:nvSpPr>
        <p:spPr>
          <a:xfrm>
            <a:off x="639270" y="3355848"/>
            <a:ext cx="6244957" cy="2825496"/>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2200"/>
              <a:t>We used Lasso to determine which features will go into our model</a:t>
            </a:r>
          </a:p>
          <a:p>
            <a:pPr indent="-228600">
              <a:lnSpc>
                <a:spcPct val="90000"/>
              </a:lnSpc>
              <a:spcAft>
                <a:spcPts val="600"/>
              </a:spcAft>
              <a:buFont typeface="Arial" panose="020B0604020202020204" pitchFamily="34" charset="0"/>
              <a:buChar char="•"/>
            </a:pPr>
            <a:endParaRPr lang="en-US" sz="2200"/>
          </a:p>
        </p:txBody>
      </p:sp>
      <p:pic>
        <p:nvPicPr>
          <p:cNvPr id="8" name="Picture 7" descr="Text&#10;&#10;Description automatically generated">
            <a:extLst>
              <a:ext uri="{FF2B5EF4-FFF2-40B4-BE49-F238E27FC236}">
                <a16:creationId xmlns:a16="http://schemas.microsoft.com/office/drawing/2014/main" id="{8336BEFD-F531-6940-B481-5E8715C16773}"/>
              </a:ext>
            </a:extLst>
          </p:cNvPr>
          <p:cNvPicPr>
            <a:picLocks noChangeAspect="1"/>
          </p:cNvPicPr>
          <p:nvPr/>
        </p:nvPicPr>
        <p:blipFill rotWithShape="1">
          <a:blip r:embed="rId2"/>
          <a:srcRect r="3494" b="3"/>
          <a:stretch/>
        </p:blipFill>
        <p:spPr>
          <a:xfrm>
            <a:off x="7684007" y="603504"/>
            <a:ext cx="4050792" cy="5577840"/>
          </a:xfrm>
          <a:prstGeom prst="rect">
            <a:avLst/>
          </a:prstGeom>
        </p:spPr>
      </p:pic>
    </p:spTree>
    <p:extLst>
      <p:ext uri="{BB962C8B-B14F-4D97-AF65-F5344CB8AC3E}">
        <p14:creationId xmlns:p14="http://schemas.microsoft.com/office/powerpoint/2010/main" val="1645905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B082622D-AAF3-4897-8629-FC918530D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7" name="Rectangle 16">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E7892A4-2AF3-9943-93DB-BE40C4B45AF8}"/>
              </a:ext>
            </a:extLst>
          </p:cNvPr>
          <p:cNvSpPr>
            <a:spLocks noGrp="1"/>
          </p:cNvSpPr>
          <p:nvPr>
            <p:ph type="title"/>
          </p:nvPr>
        </p:nvSpPr>
        <p:spPr>
          <a:xfrm>
            <a:off x="1046746" y="641850"/>
            <a:ext cx="3611880" cy="1535865"/>
          </a:xfrm>
        </p:spPr>
        <p:txBody>
          <a:bodyPr>
            <a:normAutofit/>
          </a:bodyPr>
          <a:lstStyle/>
          <a:p>
            <a:r>
              <a:rPr lang="en-US" sz="3600" b="1" i="1" dirty="0"/>
              <a:t>Exploratory Data Analysis:</a:t>
            </a:r>
            <a:endParaRPr lang="en-US" sz="3600" dirty="0"/>
          </a:p>
        </p:txBody>
      </p:sp>
      <p:sp>
        <p:nvSpPr>
          <p:cNvPr id="19" name="Rectangle 18">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1" name="Rectangle 20">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451460C8-576D-7646-A940-B963611E0278}"/>
              </a:ext>
            </a:extLst>
          </p:cNvPr>
          <p:cNvSpPr>
            <a:spLocks noGrp="1"/>
          </p:cNvSpPr>
          <p:nvPr>
            <p:ph idx="1"/>
          </p:nvPr>
        </p:nvSpPr>
        <p:spPr>
          <a:xfrm>
            <a:off x="5300640" y="641850"/>
            <a:ext cx="6053160" cy="1535865"/>
          </a:xfrm>
        </p:spPr>
        <p:txBody>
          <a:bodyPr anchor="ctr">
            <a:normAutofit/>
          </a:bodyPr>
          <a:lstStyle/>
          <a:p>
            <a:r>
              <a:rPr lang="en-US" sz="1800" dirty="0"/>
              <a:t>We used Descriptive Model for our study</a:t>
            </a:r>
          </a:p>
        </p:txBody>
      </p:sp>
      <p:pic>
        <p:nvPicPr>
          <p:cNvPr id="5" name="Picture 4" descr="Table&#10;&#10;Description automatically generated">
            <a:extLst>
              <a:ext uri="{FF2B5EF4-FFF2-40B4-BE49-F238E27FC236}">
                <a16:creationId xmlns:a16="http://schemas.microsoft.com/office/drawing/2014/main" id="{50BEE132-502E-EE4E-9219-0C2223D08D8F}"/>
              </a:ext>
            </a:extLst>
          </p:cNvPr>
          <p:cNvPicPr>
            <a:picLocks noChangeAspect="1"/>
          </p:cNvPicPr>
          <p:nvPr/>
        </p:nvPicPr>
        <p:blipFill>
          <a:blip r:embed="rId2"/>
          <a:stretch>
            <a:fillRect/>
          </a:stretch>
        </p:blipFill>
        <p:spPr>
          <a:xfrm>
            <a:off x="470137" y="2490852"/>
            <a:ext cx="11167447" cy="4163226"/>
          </a:xfrm>
          <a:prstGeom prst="rect">
            <a:avLst/>
          </a:prstGeom>
        </p:spPr>
      </p:pic>
    </p:spTree>
    <p:extLst>
      <p:ext uri="{BB962C8B-B14F-4D97-AF65-F5344CB8AC3E}">
        <p14:creationId xmlns:p14="http://schemas.microsoft.com/office/powerpoint/2010/main" val="22658773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6C1B99-9399-F343-B4F5-B8BFCA1D2297}"/>
              </a:ext>
            </a:extLst>
          </p:cNvPr>
          <p:cNvSpPr>
            <a:spLocks noGrp="1"/>
          </p:cNvSpPr>
          <p:nvPr>
            <p:ph type="title"/>
          </p:nvPr>
        </p:nvSpPr>
        <p:spPr/>
        <p:txBody>
          <a:bodyPr>
            <a:normAutofit/>
          </a:bodyPr>
          <a:lstStyle/>
          <a:p>
            <a:r>
              <a:rPr lang="en-US" sz="2400" b="1" i="1" dirty="0"/>
              <a:t>Exploratory Data Analysis:</a:t>
            </a:r>
            <a:br>
              <a:rPr lang="en-US" sz="2400" b="1" i="1" dirty="0"/>
            </a:br>
            <a:br>
              <a:rPr lang="en-US" sz="1800" b="1" i="1" dirty="0"/>
            </a:br>
            <a:r>
              <a:rPr lang="en-US" sz="1800" dirty="0"/>
              <a:t>We evaluated p-values and R-squared using </a:t>
            </a:r>
            <a:r>
              <a:rPr lang="en-US" sz="1800" dirty="0" err="1"/>
              <a:t>Statmodel</a:t>
            </a:r>
            <a:r>
              <a:rPr lang="en-US" sz="1800" dirty="0"/>
              <a:t> to examine the significance of features</a:t>
            </a:r>
            <a:br>
              <a:rPr lang="en-US" sz="1400" dirty="0"/>
            </a:br>
            <a:endParaRPr lang="en-US" sz="1400" dirty="0"/>
          </a:p>
        </p:txBody>
      </p:sp>
      <p:pic>
        <p:nvPicPr>
          <p:cNvPr id="5" name="Content Placeholder 4" descr="A close up of text on a white background&#10;&#10;Description automatically generated">
            <a:extLst>
              <a:ext uri="{FF2B5EF4-FFF2-40B4-BE49-F238E27FC236}">
                <a16:creationId xmlns:a16="http://schemas.microsoft.com/office/drawing/2014/main" id="{9DF10536-9C5C-E84B-B58E-FF6FBE0C325A}"/>
              </a:ext>
            </a:extLst>
          </p:cNvPr>
          <p:cNvPicPr>
            <a:picLocks noGrp="1" noChangeAspect="1"/>
          </p:cNvPicPr>
          <p:nvPr>
            <p:ph idx="1"/>
          </p:nvPr>
        </p:nvPicPr>
        <p:blipFill>
          <a:blip r:embed="rId2"/>
          <a:stretch>
            <a:fillRect/>
          </a:stretch>
        </p:blipFill>
        <p:spPr>
          <a:xfrm>
            <a:off x="679938" y="1512277"/>
            <a:ext cx="9894277" cy="4805363"/>
          </a:xfrm>
        </p:spPr>
      </p:pic>
    </p:spTree>
    <p:extLst>
      <p:ext uri="{BB962C8B-B14F-4D97-AF65-F5344CB8AC3E}">
        <p14:creationId xmlns:p14="http://schemas.microsoft.com/office/powerpoint/2010/main" val="20528465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6C1B99-9399-F343-B4F5-B8BFCA1D2297}"/>
              </a:ext>
            </a:extLst>
          </p:cNvPr>
          <p:cNvSpPr>
            <a:spLocks noGrp="1"/>
          </p:cNvSpPr>
          <p:nvPr>
            <p:ph type="title"/>
          </p:nvPr>
        </p:nvSpPr>
        <p:spPr/>
        <p:txBody>
          <a:bodyPr>
            <a:normAutofit/>
          </a:bodyPr>
          <a:lstStyle/>
          <a:p>
            <a:r>
              <a:rPr lang="en-US" sz="1800" dirty="0"/>
              <a:t>				     We narrowed the number of features to 7</a:t>
            </a:r>
            <a:br>
              <a:rPr lang="en-US" sz="1400" dirty="0"/>
            </a:br>
            <a:endParaRPr lang="en-US" sz="1400" dirty="0"/>
          </a:p>
        </p:txBody>
      </p:sp>
      <p:pic>
        <p:nvPicPr>
          <p:cNvPr id="7" name="Content Placeholder 6" descr="Table&#10;&#10;Description automatically generated">
            <a:extLst>
              <a:ext uri="{FF2B5EF4-FFF2-40B4-BE49-F238E27FC236}">
                <a16:creationId xmlns:a16="http://schemas.microsoft.com/office/drawing/2014/main" id="{57EAACA7-698E-9A4A-8113-A99C8EB8CA22}"/>
              </a:ext>
            </a:extLst>
          </p:cNvPr>
          <p:cNvPicPr>
            <a:picLocks noGrp="1" noChangeAspect="1"/>
          </p:cNvPicPr>
          <p:nvPr>
            <p:ph idx="1"/>
          </p:nvPr>
        </p:nvPicPr>
        <p:blipFill>
          <a:blip r:embed="rId2"/>
          <a:stretch>
            <a:fillRect/>
          </a:stretch>
        </p:blipFill>
        <p:spPr>
          <a:xfrm>
            <a:off x="4822326" y="1406770"/>
            <a:ext cx="6531474" cy="4711578"/>
          </a:xfrm>
        </p:spPr>
      </p:pic>
      <p:sp>
        <p:nvSpPr>
          <p:cNvPr id="9" name="TextBox 8">
            <a:extLst>
              <a:ext uri="{FF2B5EF4-FFF2-40B4-BE49-F238E27FC236}">
                <a16:creationId xmlns:a16="http://schemas.microsoft.com/office/drawing/2014/main" id="{0DCE274F-5811-DB4E-9937-EED6D193FB7C}"/>
              </a:ext>
            </a:extLst>
          </p:cNvPr>
          <p:cNvSpPr txBox="1"/>
          <p:nvPr/>
        </p:nvSpPr>
        <p:spPr>
          <a:xfrm>
            <a:off x="644769" y="1805355"/>
            <a:ext cx="3470031" cy="1938992"/>
          </a:xfrm>
          <a:prstGeom prst="rect">
            <a:avLst/>
          </a:prstGeom>
          <a:noFill/>
        </p:spPr>
        <p:txBody>
          <a:bodyPr wrap="square" rtlCol="0">
            <a:spAutoFit/>
          </a:bodyPr>
          <a:lstStyle/>
          <a:p>
            <a:r>
              <a:rPr lang="en-US" sz="4000" b="1" i="1" dirty="0"/>
              <a:t>Exploratory Data </a:t>
            </a:r>
          </a:p>
          <a:p>
            <a:r>
              <a:rPr lang="en-US" sz="4000" b="1" i="1" dirty="0"/>
              <a:t>Analysis:</a:t>
            </a:r>
            <a:endParaRPr lang="en-US" sz="4000" dirty="0"/>
          </a:p>
        </p:txBody>
      </p:sp>
    </p:spTree>
    <p:extLst>
      <p:ext uri="{BB962C8B-B14F-4D97-AF65-F5344CB8AC3E}">
        <p14:creationId xmlns:p14="http://schemas.microsoft.com/office/powerpoint/2010/main" val="3064724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D771A-6751-D840-820C-E3D0E96D8FD7}"/>
              </a:ext>
            </a:extLst>
          </p:cNvPr>
          <p:cNvSpPr>
            <a:spLocks noGrp="1"/>
          </p:cNvSpPr>
          <p:nvPr>
            <p:ph type="ctrTitle"/>
          </p:nvPr>
        </p:nvSpPr>
        <p:spPr>
          <a:xfrm>
            <a:off x="1524000" y="399394"/>
            <a:ext cx="9144000" cy="369332"/>
          </a:xfrm>
        </p:spPr>
        <p:txBody>
          <a:bodyPr>
            <a:normAutofit fontScale="90000"/>
          </a:bodyPr>
          <a:lstStyle/>
          <a:p>
            <a:br>
              <a:rPr lang="en-US" sz="2400" b="1" i="1" dirty="0"/>
            </a:br>
            <a:br>
              <a:rPr lang="en-US" sz="2400" b="1" i="1" dirty="0"/>
            </a:br>
            <a:r>
              <a:rPr lang="en-US" sz="2400" b="1" i="1" dirty="0"/>
              <a:t>Exterior</a:t>
            </a:r>
          </a:p>
        </p:txBody>
      </p:sp>
      <p:sp>
        <p:nvSpPr>
          <p:cNvPr id="3" name="Subtitle 2">
            <a:extLst>
              <a:ext uri="{FF2B5EF4-FFF2-40B4-BE49-F238E27FC236}">
                <a16:creationId xmlns:a16="http://schemas.microsoft.com/office/drawing/2014/main" id="{B0B2453D-8E51-E941-A184-E22CAB66F248}"/>
              </a:ext>
            </a:extLst>
          </p:cNvPr>
          <p:cNvSpPr>
            <a:spLocks noGrp="1"/>
          </p:cNvSpPr>
          <p:nvPr>
            <p:ph type="subTitle" idx="1"/>
          </p:nvPr>
        </p:nvSpPr>
        <p:spPr>
          <a:xfrm>
            <a:off x="1524000" y="872360"/>
            <a:ext cx="9144000" cy="4863278"/>
          </a:xfrm>
        </p:spPr>
        <p:txBody>
          <a:bodyPr>
            <a:normAutofit/>
          </a:bodyPr>
          <a:lstStyle/>
          <a:p>
            <a:pPr algn="l"/>
            <a:r>
              <a:rPr lang="en-US" sz="1400" dirty="0"/>
              <a:t>In columns such as </a:t>
            </a:r>
            <a:r>
              <a:rPr lang="en-US" sz="1400" dirty="0" err="1"/>
              <a:t>MasVnrType</a:t>
            </a:r>
            <a:r>
              <a:rPr lang="en-US" sz="1400" dirty="0"/>
              <a:t> and </a:t>
            </a:r>
            <a:r>
              <a:rPr lang="en-US" sz="1400" dirty="0" err="1"/>
              <a:t>MasVnrArea</a:t>
            </a:r>
            <a:r>
              <a:rPr lang="en-US" sz="1400" dirty="0"/>
              <a:t> (Mason Veneer Type and Mason Veneer Area) the majority of the data appears as None and therefore doesn’t carry much significance. Exterior1st and Exterior2nd show similar yield when the typos in Exterior2nd are fixes. Typos were: ‘Wd </a:t>
            </a:r>
            <a:r>
              <a:rPr lang="en-US" sz="1400" dirty="0" err="1"/>
              <a:t>Shng</a:t>
            </a:r>
            <a:r>
              <a:rPr lang="en-US" sz="1400" dirty="0"/>
              <a:t>’ : ‘</a:t>
            </a:r>
            <a:r>
              <a:rPr lang="en-US" sz="1400" dirty="0" err="1"/>
              <a:t>WdShng</a:t>
            </a:r>
            <a:r>
              <a:rPr lang="en-US" sz="1400" dirty="0"/>
              <a:t>’,  ‘</a:t>
            </a:r>
            <a:r>
              <a:rPr lang="en-US" sz="1400" dirty="0" err="1"/>
              <a:t>CmentBD</a:t>
            </a:r>
            <a:r>
              <a:rPr lang="en-US" sz="1400" dirty="0"/>
              <a:t>’ : ‘</a:t>
            </a:r>
            <a:r>
              <a:rPr lang="en-US" sz="1400" dirty="0" err="1"/>
              <a:t>CemntBD</a:t>
            </a:r>
            <a:r>
              <a:rPr lang="en-US" sz="1400" dirty="0"/>
              <a:t>’,  ‘</a:t>
            </a:r>
            <a:r>
              <a:rPr lang="en-US" sz="1400" dirty="0" err="1"/>
              <a:t>Brk</a:t>
            </a:r>
            <a:r>
              <a:rPr lang="en-US" sz="1400" dirty="0"/>
              <a:t> </a:t>
            </a:r>
            <a:r>
              <a:rPr lang="en-US" sz="1400" dirty="0" err="1"/>
              <a:t>Cmn</a:t>
            </a:r>
            <a:r>
              <a:rPr lang="en-US" sz="1400" dirty="0"/>
              <a:t>’ : ’</a:t>
            </a:r>
            <a:r>
              <a:rPr lang="en-US" sz="1400" dirty="0" err="1"/>
              <a:t>Brk</a:t>
            </a:r>
            <a:r>
              <a:rPr lang="en-US" sz="1400" dirty="0"/>
              <a:t> Comm’</a:t>
            </a:r>
          </a:p>
        </p:txBody>
      </p:sp>
      <p:pic>
        <p:nvPicPr>
          <p:cNvPr id="4" name="Picture 3">
            <a:extLst>
              <a:ext uri="{FF2B5EF4-FFF2-40B4-BE49-F238E27FC236}">
                <a16:creationId xmlns:a16="http://schemas.microsoft.com/office/drawing/2014/main" id="{81FE06FD-0B1C-A042-AF57-3973650B04B8}"/>
              </a:ext>
            </a:extLst>
          </p:cNvPr>
          <p:cNvPicPr>
            <a:picLocks noChangeAspect="1"/>
          </p:cNvPicPr>
          <p:nvPr/>
        </p:nvPicPr>
        <p:blipFill>
          <a:blip r:embed="rId2"/>
          <a:stretch>
            <a:fillRect/>
          </a:stretch>
        </p:blipFill>
        <p:spPr>
          <a:xfrm>
            <a:off x="1431839" y="1963028"/>
            <a:ext cx="3426058" cy="1880973"/>
          </a:xfrm>
          <a:prstGeom prst="rect">
            <a:avLst/>
          </a:prstGeom>
        </p:spPr>
      </p:pic>
      <p:pic>
        <p:nvPicPr>
          <p:cNvPr id="5" name="Picture 4">
            <a:extLst>
              <a:ext uri="{FF2B5EF4-FFF2-40B4-BE49-F238E27FC236}">
                <a16:creationId xmlns:a16="http://schemas.microsoft.com/office/drawing/2014/main" id="{2C064CAB-7D11-1D4F-9AF3-7A8C1AF94390}"/>
              </a:ext>
            </a:extLst>
          </p:cNvPr>
          <p:cNvPicPr>
            <a:picLocks noChangeAspect="1"/>
          </p:cNvPicPr>
          <p:nvPr/>
        </p:nvPicPr>
        <p:blipFill>
          <a:blip r:embed="rId3"/>
          <a:stretch>
            <a:fillRect/>
          </a:stretch>
        </p:blipFill>
        <p:spPr>
          <a:xfrm>
            <a:off x="5038798" y="1952367"/>
            <a:ext cx="5229464" cy="3783269"/>
          </a:xfrm>
          <a:prstGeom prst="rect">
            <a:avLst/>
          </a:prstGeom>
        </p:spPr>
      </p:pic>
    </p:spTree>
    <p:extLst>
      <p:ext uri="{BB962C8B-B14F-4D97-AF65-F5344CB8AC3E}">
        <p14:creationId xmlns:p14="http://schemas.microsoft.com/office/powerpoint/2010/main" val="35332956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1C799903-48D5-4A31-A1A2-541072D977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1" name="Freeform: Shape 20">
            <a:extLst>
              <a:ext uri="{FF2B5EF4-FFF2-40B4-BE49-F238E27FC236}">
                <a16:creationId xmlns:a16="http://schemas.microsoft.com/office/drawing/2014/main" id="{8EFFF109-FC58-4FD3-BE05-9775A1310F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8889" cy="6858000"/>
          </a:xfrm>
          <a:custGeom>
            <a:avLst/>
            <a:gdLst>
              <a:gd name="connsiteX0" fmla="*/ 0 w 4818889"/>
              <a:gd name="connsiteY0" fmla="*/ 0 h 6858000"/>
              <a:gd name="connsiteX1" fmla="*/ 3605911 w 4818889"/>
              <a:gd name="connsiteY1" fmla="*/ 0 h 6858000"/>
              <a:gd name="connsiteX2" fmla="*/ 3668894 w 4818889"/>
              <a:gd name="connsiteY2" fmla="*/ 69271 h 6858000"/>
              <a:gd name="connsiteX3" fmla="*/ 4818889 w 4818889"/>
              <a:gd name="connsiteY3" fmla="*/ 3429000 h 6858000"/>
              <a:gd name="connsiteX4" fmla="*/ 3668894 w 4818889"/>
              <a:gd name="connsiteY4" fmla="*/ 6788730 h 6858000"/>
              <a:gd name="connsiteX5" fmla="*/ 3605911 w 4818889"/>
              <a:gd name="connsiteY5" fmla="*/ 6858000 h 6858000"/>
              <a:gd name="connsiteX6" fmla="*/ 0 w 481888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8889" h="6858000">
                <a:moveTo>
                  <a:pt x="0" y="0"/>
                </a:moveTo>
                <a:lnTo>
                  <a:pt x="3605911" y="0"/>
                </a:lnTo>
                <a:lnTo>
                  <a:pt x="3668894" y="69271"/>
                </a:lnTo>
                <a:cubicBezTo>
                  <a:pt x="4379420" y="929100"/>
                  <a:pt x="4818889" y="2116944"/>
                  <a:pt x="4818889" y="3429000"/>
                </a:cubicBezTo>
                <a:cubicBezTo>
                  <a:pt x="4818889" y="4741056"/>
                  <a:pt x="4379420" y="5928900"/>
                  <a:pt x="3668894" y="6788730"/>
                </a:cubicBezTo>
                <a:lnTo>
                  <a:pt x="3605911" y="6858000"/>
                </a:lnTo>
                <a:lnTo>
                  <a:pt x="0" y="6858000"/>
                </a:lnTo>
                <a:close/>
              </a:path>
            </a:pathLst>
          </a:custGeom>
          <a:ln w="9525">
            <a:solidFill>
              <a:srgbClr val="E6E6E6"/>
            </a:solidFill>
          </a:ln>
          <a:effectLst>
            <a:outerShdw blurRad="508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3" name="Freeform: Shape 22">
            <a:extLst>
              <a:ext uri="{FF2B5EF4-FFF2-40B4-BE49-F238E27FC236}">
                <a16:creationId xmlns:a16="http://schemas.microsoft.com/office/drawing/2014/main" id="{E1B96AD6-92A9-4273-A62B-96A1C3E0BA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1477" cy="6858000"/>
          </a:xfrm>
          <a:custGeom>
            <a:avLst/>
            <a:gdLst>
              <a:gd name="connsiteX0" fmla="*/ 0 w 4811477"/>
              <a:gd name="connsiteY0" fmla="*/ 0 h 6858000"/>
              <a:gd name="connsiteX1" fmla="*/ 3598499 w 4811477"/>
              <a:gd name="connsiteY1" fmla="*/ 0 h 6858000"/>
              <a:gd name="connsiteX2" fmla="*/ 3661482 w 4811477"/>
              <a:gd name="connsiteY2" fmla="*/ 69271 h 6858000"/>
              <a:gd name="connsiteX3" fmla="*/ 4811477 w 4811477"/>
              <a:gd name="connsiteY3" fmla="*/ 3429000 h 6858000"/>
              <a:gd name="connsiteX4" fmla="*/ 3661482 w 4811477"/>
              <a:gd name="connsiteY4" fmla="*/ 6788730 h 6858000"/>
              <a:gd name="connsiteX5" fmla="*/ 3598499 w 4811477"/>
              <a:gd name="connsiteY5" fmla="*/ 6858000 h 6858000"/>
              <a:gd name="connsiteX6" fmla="*/ 0 w 481147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1477" h="6858000">
                <a:moveTo>
                  <a:pt x="0" y="0"/>
                </a:moveTo>
                <a:lnTo>
                  <a:pt x="3598499" y="0"/>
                </a:lnTo>
                <a:lnTo>
                  <a:pt x="3661482" y="69271"/>
                </a:lnTo>
                <a:cubicBezTo>
                  <a:pt x="4372008" y="929100"/>
                  <a:pt x="4811477" y="2116944"/>
                  <a:pt x="4811477" y="3429000"/>
                </a:cubicBezTo>
                <a:cubicBezTo>
                  <a:pt x="4811477" y="4741056"/>
                  <a:pt x="4372008" y="5928900"/>
                  <a:pt x="3661482" y="6788730"/>
                </a:cubicBezTo>
                <a:lnTo>
                  <a:pt x="3598499"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DC40827-510B-084E-995D-A4E412E15902}"/>
              </a:ext>
            </a:extLst>
          </p:cNvPr>
          <p:cNvSpPr>
            <a:spLocks noGrp="1"/>
          </p:cNvSpPr>
          <p:nvPr>
            <p:ph type="title"/>
          </p:nvPr>
        </p:nvSpPr>
        <p:spPr>
          <a:xfrm>
            <a:off x="621792" y="1161288"/>
            <a:ext cx="3602736" cy="4526280"/>
          </a:xfrm>
        </p:spPr>
        <p:txBody>
          <a:bodyPr>
            <a:normAutofit/>
          </a:bodyPr>
          <a:lstStyle/>
          <a:p>
            <a:r>
              <a:rPr lang="en-US" sz="4000" b="1" i="1"/>
              <a:t>Who We Are:</a:t>
            </a:r>
          </a:p>
        </p:txBody>
      </p:sp>
      <p:sp>
        <p:nvSpPr>
          <p:cNvPr id="48" name="Rectangle 24">
            <a:extLst>
              <a:ext uri="{FF2B5EF4-FFF2-40B4-BE49-F238E27FC236}">
                <a16:creationId xmlns:a16="http://schemas.microsoft.com/office/drawing/2014/main" id="{463EEC44-1BA3-44ED-81FC-A644B04B2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102049"/>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9" name="Content Placeholder 2">
            <a:extLst>
              <a:ext uri="{FF2B5EF4-FFF2-40B4-BE49-F238E27FC236}">
                <a16:creationId xmlns:a16="http://schemas.microsoft.com/office/drawing/2014/main" id="{251D4921-08CF-6D45-A22C-AEFA436D465D}"/>
              </a:ext>
            </a:extLst>
          </p:cNvPr>
          <p:cNvSpPr>
            <a:spLocks noGrp="1"/>
          </p:cNvSpPr>
          <p:nvPr>
            <p:ph idx="1"/>
          </p:nvPr>
        </p:nvSpPr>
        <p:spPr>
          <a:xfrm>
            <a:off x="5434149" y="932688"/>
            <a:ext cx="5916603" cy="4992624"/>
          </a:xfrm>
        </p:spPr>
        <p:txBody>
          <a:bodyPr anchor="ctr">
            <a:normAutofit/>
          </a:bodyPr>
          <a:lstStyle/>
          <a:p>
            <a:pPr marL="0" indent="0">
              <a:buNone/>
            </a:pPr>
            <a:r>
              <a:rPr lang="en-US" sz="2000" i="1"/>
              <a:t>We are an IT-KASA (International Team KASA) organization tasked to evaluate Ames marketplace data and predict the price difference if certain cosmetic features were implemented.</a:t>
            </a:r>
          </a:p>
          <a:p>
            <a:pPr marL="0" indent="0">
              <a:buNone/>
            </a:pPr>
            <a:endParaRPr lang="en-US" sz="2000"/>
          </a:p>
          <a:p>
            <a:pPr marL="0" indent="0">
              <a:buNone/>
            </a:pPr>
            <a:r>
              <a:rPr lang="en-US" sz="2000" b="1" i="1"/>
              <a:t>Team Members:</a:t>
            </a:r>
          </a:p>
          <a:p>
            <a:pPr marL="0" indent="0">
              <a:buNone/>
            </a:pPr>
            <a:endParaRPr lang="en-US" sz="2000" b="1" i="1"/>
          </a:p>
          <a:p>
            <a:pPr marL="0" indent="0">
              <a:buNone/>
            </a:pPr>
            <a:r>
              <a:rPr lang="en-US" sz="2000" b="1" i="1"/>
              <a:t>- Khamanna </a:t>
            </a:r>
          </a:p>
          <a:p>
            <a:pPr marL="0" indent="0">
              <a:buNone/>
            </a:pPr>
            <a:r>
              <a:rPr lang="en-US" sz="2000" b="1" i="1"/>
              <a:t>- Ariel</a:t>
            </a:r>
          </a:p>
          <a:p>
            <a:pPr marL="0" indent="0">
              <a:buNone/>
            </a:pPr>
            <a:r>
              <a:rPr lang="en-US" sz="2000" b="1" i="1"/>
              <a:t>- Shay Agarwal</a:t>
            </a:r>
          </a:p>
          <a:p>
            <a:pPr marL="0" indent="0">
              <a:buNone/>
            </a:pPr>
            <a:r>
              <a:rPr lang="en-US" sz="2000" b="1" i="1"/>
              <a:t>- Ava </a:t>
            </a:r>
          </a:p>
        </p:txBody>
      </p:sp>
    </p:spTree>
    <p:extLst>
      <p:ext uri="{BB962C8B-B14F-4D97-AF65-F5344CB8AC3E}">
        <p14:creationId xmlns:p14="http://schemas.microsoft.com/office/powerpoint/2010/main" val="37345336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62180E-0D4A-6B46-9C2B-14510E710E18}"/>
              </a:ext>
            </a:extLst>
          </p:cNvPr>
          <p:cNvSpPr>
            <a:spLocks noGrp="1"/>
          </p:cNvSpPr>
          <p:nvPr>
            <p:ph type="title"/>
          </p:nvPr>
        </p:nvSpPr>
        <p:spPr>
          <a:xfrm>
            <a:off x="838200" y="123569"/>
            <a:ext cx="10515600" cy="939112"/>
          </a:xfrm>
        </p:spPr>
        <p:txBody>
          <a:bodyPr>
            <a:normAutofit/>
          </a:bodyPr>
          <a:lstStyle/>
          <a:p>
            <a:r>
              <a:rPr lang="en-US" sz="1400" b="1" dirty="0"/>
              <a:t>We selected to explore Exterior2nd feature deeper. The mean </a:t>
            </a:r>
            <a:r>
              <a:rPr lang="en-US" sz="1400" b="1" dirty="0" err="1"/>
              <a:t>SalePrice</a:t>
            </a:r>
            <a:r>
              <a:rPr lang="en-US" sz="1400" b="1" dirty="0"/>
              <a:t> per Exterior feature displayed on the left. The Percentage of Houses that have that Exterior material displayed on the right</a:t>
            </a:r>
          </a:p>
        </p:txBody>
      </p:sp>
      <p:sp>
        <p:nvSpPr>
          <p:cNvPr id="3" name="Content Placeholder 2">
            <a:extLst>
              <a:ext uri="{FF2B5EF4-FFF2-40B4-BE49-F238E27FC236}">
                <a16:creationId xmlns:a16="http://schemas.microsoft.com/office/drawing/2014/main" id="{8A9D0E27-4FDD-BD4B-B4B2-1946DEF0BBD0}"/>
              </a:ext>
            </a:extLst>
          </p:cNvPr>
          <p:cNvSpPr>
            <a:spLocks noGrp="1"/>
          </p:cNvSpPr>
          <p:nvPr>
            <p:ph idx="1"/>
          </p:nvPr>
        </p:nvSpPr>
        <p:spPr>
          <a:xfrm>
            <a:off x="838200" y="5387546"/>
            <a:ext cx="10515600" cy="803188"/>
          </a:xfrm>
        </p:spPr>
        <p:txBody>
          <a:bodyPr>
            <a:normAutofit fontScale="92500" lnSpcReduction="20000"/>
          </a:bodyPr>
          <a:lstStyle/>
          <a:p>
            <a:pPr marL="0" indent="0">
              <a:buNone/>
            </a:pPr>
            <a:r>
              <a:rPr lang="en-US" sz="1400" dirty="0"/>
              <a:t>We grab 10 houses with Plywood Exterior and use our model to predict the prices for these houses. </a:t>
            </a:r>
          </a:p>
          <a:p>
            <a:pPr marL="0" indent="0">
              <a:buNone/>
            </a:pPr>
            <a:r>
              <a:rPr lang="en-US" sz="1400" dirty="0"/>
              <a:t>Next, we predict the prices for these same houses if they had Vinyl Exterior instead of Plywood.</a:t>
            </a:r>
          </a:p>
          <a:p>
            <a:pPr marL="0" indent="0">
              <a:buNone/>
            </a:pPr>
            <a:r>
              <a:rPr lang="en-US" sz="1400" dirty="0"/>
              <a:t>Our model yields: 0.9158010328166403</a:t>
            </a:r>
          </a:p>
        </p:txBody>
      </p:sp>
      <p:pic>
        <p:nvPicPr>
          <p:cNvPr id="4" name="Picture 3">
            <a:extLst>
              <a:ext uri="{FF2B5EF4-FFF2-40B4-BE49-F238E27FC236}">
                <a16:creationId xmlns:a16="http://schemas.microsoft.com/office/drawing/2014/main" id="{751CF3FA-5271-8A41-8CA5-0ADA1898ED29}"/>
              </a:ext>
            </a:extLst>
          </p:cNvPr>
          <p:cNvPicPr>
            <a:picLocks noChangeAspect="1"/>
          </p:cNvPicPr>
          <p:nvPr/>
        </p:nvPicPr>
        <p:blipFill>
          <a:blip r:embed="rId2"/>
          <a:stretch>
            <a:fillRect/>
          </a:stretch>
        </p:blipFill>
        <p:spPr>
          <a:xfrm>
            <a:off x="471579" y="1169233"/>
            <a:ext cx="10612398" cy="3942671"/>
          </a:xfrm>
          <a:prstGeom prst="rect">
            <a:avLst/>
          </a:prstGeom>
        </p:spPr>
      </p:pic>
    </p:spTree>
    <p:extLst>
      <p:ext uri="{BB962C8B-B14F-4D97-AF65-F5344CB8AC3E}">
        <p14:creationId xmlns:p14="http://schemas.microsoft.com/office/powerpoint/2010/main" val="31841592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92248-5945-DA4A-B0F6-1BFB1B93B634}"/>
              </a:ext>
            </a:extLst>
          </p:cNvPr>
          <p:cNvSpPr>
            <a:spLocks noGrp="1"/>
          </p:cNvSpPr>
          <p:nvPr>
            <p:ph type="title"/>
          </p:nvPr>
        </p:nvSpPr>
        <p:spPr>
          <a:xfrm>
            <a:off x="838200" y="365125"/>
            <a:ext cx="10515600" cy="864585"/>
          </a:xfrm>
        </p:spPr>
        <p:txBody>
          <a:bodyPr>
            <a:normAutofit/>
          </a:bodyPr>
          <a:lstStyle/>
          <a:p>
            <a:r>
              <a:rPr lang="en-US" sz="1600" dirty="0"/>
              <a:t>Again, we compare the predicted value of the houses with Plywood Exterior with predicted value of the same houses if they had Vinyl exterior as opposed to Plywood. Each house with Plywood exterior shows an increase in price if it had Vinyl exterior</a:t>
            </a:r>
          </a:p>
        </p:txBody>
      </p:sp>
      <p:pic>
        <p:nvPicPr>
          <p:cNvPr id="4" name="Picture 3">
            <a:extLst>
              <a:ext uri="{FF2B5EF4-FFF2-40B4-BE49-F238E27FC236}">
                <a16:creationId xmlns:a16="http://schemas.microsoft.com/office/drawing/2014/main" id="{B23B515A-64B3-2B44-9615-3797BBB7A7EF}"/>
              </a:ext>
            </a:extLst>
          </p:cNvPr>
          <p:cNvPicPr>
            <a:picLocks noChangeAspect="1"/>
          </p:cNvPicPr>
          <p:nvPr/>
        </p:nvPicPr>
        <p:blipFill>
          <a:blip r:embed="rId2"/>
          <a:stretch>
            <a:fillRect/>
          </a:stretch>
        </p:blipFill>
        <p:spPr>
          <a:xfrm>
            <a:off x="6555820" y="1536077"/>
            <a:ext cx="4686803" cy="4407518"/>
          </a:xfrm>
          <a:prstGeom prst="rect">
            <a:avLst/>
          </a:prstGeom>
        </p:spPr>
      </p:pic>
      <p:graphicFrame>
        <p:nvGraphicFramePr>
          <p:cNvPr id="8" name="Content Placeholder 7">
            <a:extLst>
              <a:ext uri="{FF2B5EF4-FFF2-40B4-BE49-F238E27FC236}">
                <a16:creationId xmlns:a16="http://schemas.microsoft.com/office/drawing/2014/main" id="{8C66F39F-827D-694B-BFE0-D4111A0F0550}"/>
              </a:ext>
            </a:extLst>
          </p:cNvPr>
          <p:cNvGraphicFramePr>
            <a:graphicFrameLocks noGrp="1"/>
          </p:cNvGraphicFramePr>
          <p:nvPr>
            <p:ph idx="1"/>
            <p:extLst>
              <p:ext uri="{D42A27DB-BD31-4B8C-83A1-F6EECF244321}">
                <p14:modId xmlns:p14="http://schemas.microsoft.com/office/powerpoint/2010/main" val="423984969"/>
              </p:ext>
            </p:extLst>
          </p:nvPr>
        </p:nvGraphicFramePr>
        <p:xfrm>
          <a:off x="838200" y="1357745"/>
          <a:ext cx="5091544" cy="4407520"/>
        </p:xfrm>
        <a:graphic>
          <a:graphicData uri="http://schemas.openxmlformats.org/drawingml/2006/table">
            <a:tbl>
              <a:tblPr/>
              <a:tblGrid>
                <a:gridCol w="1272886">
                  <a:extLst>
                    <a:ext uri="{9D8B030D-6E8A-4147-A177-3AD203B41FA5}">
                      <a16:colId xmlns:a16="http://schemas.microsoft.com/office/drawing/2014/main" val="2737551324"/>
                    </a:ext>
                  </a:extLst>
                </a:gridCol>
                <a:gridCol w="1272886">
                  <a:extLst>
                    <a:ext uri="{9D8B030D-6E8A-4147-A177-3AD203B41FA5}">
                      <a16:colId xmlns:a16="http://schemas.microsoft.com/office/drawing/2014/main" val="589663733"/>
                    </a:ext>
                  </a:extLst>
                </a:gridCol>
                <a:gridCol w="1272886">
                  <a:extLst>
                    <a:ext uri="{9D8B030D-6E8A-4147-A177-3AD203B41FA5}">
                      <a16:colId xmlns:a16="http://schemas.microsoft.com/office/drawing/2014/main" val="529507136"/>
                    </a:ext>
                  </a:extLst>
                </a:gridCol>
                <a:gridCol w="1272886">
                  <a:extLst>
                    <a:ext uri="{9D8B030D-6E8A-4147-A177-3AD203B41FA5}">
                      <a16:colId xmlns:a16="http://schemas.microsoft.com/office/drawing/2014/main" val="3863850586"/>
                    </a:ext>
                  </a:extLst>
                </a:gridCol>
              </a:tblGrid>
              <a:tr h="656440">
                <a:tc>
                  <a:txBody>
                    <a:bodyPr/>
                    <a:lstStyle/>
                    <a:p>
                      <a:pPr algn="r" fontAlgn="ctr"/>
                      <a:endParaRPr lang="en-US" b="1" dirty="0">
                        <a:effectLst/>
                      </a:endParaRPr>
                    </a:p>
                  </a:txBody>
                  <a:tcPr anchor="ctr">
                    <a:lnL>
                      <a:noFill/>
                    </a:lnL>
                    <a:lnR>
                      <a:noFill/>
                    </a:lnR>
                    <a:lnT>
                      <a:noFill/>
                    </a:lnT>
                    <a:lnB>
                      <a:noFill/>
                    </a:lnB>
                    <a:solidFill>
                      <a:srgbClr val="FFFFFF"/>
                    </a:solidFill>
                  </a:tcPr>
                </a:tc>
                <a:tc>
                  <a:txBody>
                    <a:bodyPr/>
                    <a:lstStyle/>
                    <a:p>
                      <a:pPr algn="r" fontAlgn="ctr"/>
                      <a:r>
                        <a:rPr lang="en-US" b="1">
                          <a:effectLst/>
                        </a:rPr>
                        <a:t>Price by Plywood</a:t>
                      </a:r>
                    </a:p>
                  </a:txBody>
                  <a:tcPr anchor="ctr">
                    <a:lnL>
                      <a:noFill/>
                    </a:lnL>
                    <a:lnR>
                      <a:noFill/>
                    </a:lnR>
                    <a:lnT>
                      <a:noFill/>
                    </a:lnT>
                    <a:lnB>
                      <a:noFill/>
                    </a:lnB>
                    <a:solidFill>
                      <a:srgbClr val="FFFFFF"/>
                    </a:solidFill>
                  </a:tcPr>
                </a:tc>
                <a:tc>
                  <a:txBody>
                    <a:bodyPr/>
                    <a:lstStyle/>
                    <a:p>
                      <a:pPr algn="r" fontAlgn="ctr"/>
                      <a:r>
                        <a:rPr lang="en-US" b="1">
                          <a:effectLst/>
                        </a:rPr>
                        <a:t>Price by Vinyl</a:t>
                      </a:r>
                    </a:p>
                  </a:txBody>
                  <a:tcPr anchor="ctr">
                    <a:lnL>
                      <a:noFill/>
                    </a:lnL>
                    <a:lnR>
                      <a:noFill/>
                    </a:lnR>
                    <a:lnT>
                      <a:noFill/>
                    </a:lnT>
                    <a:lnB>
                      <a:noFill/>
                    </a:lnB>
                    <a:solidFill>
                      <a:srgbClr val="FFFFFF"/>
                    </a:solidFill>
                  </a:tcPr>
                </a:tc>
                <a:tc>
                  <a:txBody>
                    <a:bodyPr/>
                    <a:lstStyle/>
                    <a:p>
                      <a:pPr algn="r" fontAlgn="ctr"/>
                      <a:r>
                        <a:rPr lang="en-US" b="1">
                          <a:effectLst/>
                        </a:rPr>
                        <a:t>Difference</a:t>
                      </a:r>
                    </a:p>
                  </a:txBody>
                  <a:tcPr anchor="ctr">
                    <a:lnL>
                      <a:noFill/>
                    </a:lnL>
                    <a:lnR>
                      <a:noFill/>
                    </a:lnR>
                    <a:lnT>
                      <a:noFill/>
                    </a:lnT>
                    <a:lnB>
                      <a:noFill/>
                    </a:lnB>
                    <a:solidFill>
                      <a:srgbClr val="FFFFFF"/>
                    </a:solidFill>
                  </a:tcPr>
                </a:tc>
                <a:extLst>
                  <a:ext uri="{0D108BD9-81ED-4DB2-BD59-A6C34878D82A}">
                    <a16:rowId xmlns:a16="http://schemas.microsoft.com/office/drawing/2014/main" val="1625468820"/>
                  </a:ext>
                </a:extLst>
              </a:tr>
              <a:tr h="375108">
                <a:tc>
                  <a:txBody>
                    <a:bodyPr/>
                    <a:lstStyle/>
                    <a:p>
                      <a:pPr algn="r" fontAlgn="ctr"/>
                      <a:r>
                        <a:rPr lang="en-US">
                          <a:effectLst/>
                        </a:rPr>
                        <a:t>0</a:t>
                      </a:r>
                    </a:p>
                  </a:txBody>
                  <a:tcPr anchor="ctr">
                    <a:lnL>
                      <a:noFill/>
                    </a:lnL>
                    <a:lnR>
                      <a:noFill/>
                    </a:lnR>
                    <a:lnT>
                      <a:noFill/>
                    </a:lnT>
                    <a:lnB>
                      <a:noFill/>
                    </a:lnB>
                    <a:solidFill>
                      <a:srgbClr val="F5F5F5"/>
                    </a:solidFill>
                  </a:tcPr>
                </a:tc>
                <a:tc>
                  <a:txBody>
                    <a:bodyPr/>
                    <a:lstStyle/>
                    <a:p>
                      <a:pPr algn="r" fontAlgn="ctr"/>
                      <a:r>
                        <a:rPr lang="en-US">
                          <a:effectLst/>
                        </a:rPr>
                        <a:t>129287.19</a:t>
                      </a:r>
                    </a:p>
                  </a:txBody>
                  <a:tcPr anchor="ctr">
                    <a:lnL>
                      <a:noFill/>
                    </a:lnL>
                    <a:lnR>
                      <a:noFill/>
                    </a:lnR>
                    <a:lnT>
                      <a:noFill/>
                    </a:lnT>
                    <a:lnB>
                      <a:noFill/>
                    </a:lnB>
                    <a:solidFill>
                      <a:srgbClr val="F5F5F5"/>
                    </a:solidFill>
                  </a:tcPr>
                </a:tc>
                <a:tc>
                  <a:txBody>
                    <a:bodyPr/>
                    <a:lstStyle/>
                    <a:p>
                      <a:pPr algn="r" fontAlgn="ctr"/>
                      <a:r>
                        <a:rPr lang="en-US">
                          <a:effectLst/>
                        </a:rPr>
                        <a:t>134746.74</a:t>
                      </a:r>
                    </a:p>
                  </a:txBody>
                  <a:tcPr anchor="ctr">
                    <a:lnL>
                      <a:noFill/>
                    </a:lnL>
                    <a:lnR>
                      <a:noFill/>
                    </a:lnR>
                    <a:lnT>
                      <a:noFill/>
                    </a:lnT>
                    <a:lnB>
                      <a:noFill/>
                    </a:lnB>
                    <a:solidFill>
                      <a:srgbClr val="F5F5F5"/>
                    </a:solidFill>
                  </a:tcPr>
                </a:tc>
                <a:tc>
                  <a:txBody>
                    <a:bodyPr/>
                    <a:lstStyle/>
                    <a:p>
                      <a:pPr algn="r" fontAlgn="ctr"/>
                      <a:r>
                        <a:rPr lang="en-US">
                          <a:effectLst/>
                        </a:rPr>
                        <a:t>5459.55</a:t>
                      </a:r>
                    </a:p>
                  </a:txBody>
                  <a:tcPr anchor="ctr">
                    <a:lnL>
                      <a:noFill/>
                    </a:lnL>
                    <a:lnR>
                      <a:noFill/>
                    </a:lnR>
                    <a:lnT>
                      <a:noFill/>
                    </a:lnT>
                    <a:lnB>
                      <a:noFill/>
                    </a:lnB>
                    <a:solidFill>
                      <a:srgbClr val="F5F5F5"/>
                    </a:solidFill>
                  </a:tcPr>
                </a:tc>
                <a:extLst>
                  <a:ext uri="{0D108BD9-81ED-4DB2-BD59-A6C34878D82A}">
                    <a16:rowId xmlns:a16="http://schemas.microsoft.com/office/drawing/2014/main" val="2637139890"/>
                  </a:ext>
                </a:extLst>
              </a:tr>
              <a:tr h="375108">
                <a:tc>
                  <a:txBody>
                    <a:bodyPr/>
                    <a:lstStyle/>
                    <a:p>
                      <a:pPr algn="r" fontAlgn="ctr"/>
                      <a:r>
                        <a:rPr lang="en-US">
                          <a:effectLst/>
                        </a:rPr>
                        <a:t>1</a:t>
                      </a:r>
                    </a:p>
                  </a:txBody>
                  <a:tcPr anchor="ctr">
                    <a:lnL>
                      <a:noFill/>
                    </a:lnL>
                    <a:lnR>
                      <a:noFill/>
                    </a:lnR>
                    <a:lnT>
                      <a:noFill/>
                    </a:lnT>
                    <a:lnB>
                      <a:noFill/>
                    </a:lnB>
                    <a:solidFill>
                      <a:srgbClr val="FFFFFF"/>
                    </a:solidFill>
                  </a:tcPr>
                </a:tc>
                <a:tc>
                  <a:txBody>
                    <a:bodyPr/>
                    <a:lstStyle/>
                    <a:p>
                      <a:pPr algn="r" fontAlgn="ctr"/>
                      <a:r>
                        <a:rPr lang="en-US">
                          <a:effectLst/>
                        </a:rPr>
                        <a:t>156843.44</a:t>
                      </a:r>
                    </a:p>
                  </a:txBody>
                  <a:tcPr anchor="ctr">
                    <a:lnL>
                      <a:noFill/>
                    </a:lnL>
                    <a:lnR>
                      <a:noFill/>
                    </a:lnR>
                    <a:lnT>
                      <a:noFill/>
                    </a:lnT>
                    <a:lnB>
                      <a:noFill/>
                    </a:lnB>
                    <a:solidFill>
                      <a:srgbClr val="FFFFFF"/>
                    </a:solidFill>
                  </a:tcPr>
                </a:tc>
                <a:tc>
                  <a:txBody>
                    <a:bodyPr/>
                    <a:lstStyle/>
                    <a:p>
                      <a:pPr algn="r" fontAlgn="ctr"/>
                      <a:r>
                        <a:rPr lang="en-US">
                          <a:effectLst/>
                        </a:rPr>
                        <a:t>163466.64</a:t>
                      </a:r>
                    </a:p>
                  </a:txBody>
                  <a:tcPr anchor="ctr">
                    <a:lnL>
                      <a:noFill/>
                    </a:lnL>
                    <a:lnR>
                      <a:noFill/>
                    </a:lnR>
                    <a:lnT>
                      <a:noFill/>
                    </a:lnT>
                    <a:lnB>
                      <a:noFill/>
                    </a:lnB>
                    <a:solidFill>
                      <a:srgbClr val="FFFFFF"/>
                    </a:solidFill>
                  </a:tcPr>
                </a:tc>
                <a:tc>
                  <a:txBody>
                    <a:bodyPr/>
                    <a:lstStyle/>
                    <a:p>
                      <a:pPr algn="r" fontAlgn="ctr"/>
                      <a:r>
                        <a:rPr lang="en-US">
                          <a:effectLst/>
                        </a:rPr>
                        <a:t>6623.20</a:t>
                      </a:r>
                    </a:p>
                  </a:txBody>
                  <a:tcPr anchor="ctr">
                    <a:lnL>
                      <a:noFill/>
                    </a:lnL>
                    <a:lnR>
                      <a:noFill/>
                    </a:lnR>
                    <a:lnT>
                      <a:noFill/>
                    </a:lnT>
                    <a:lnB>
                      <a:noFill/>
                    </a:lnB>
                    <a:solidFill>
                      <a:srgbClr val="FFFFFF"/>
                    </a:solidFill>
                  </a:tcPr>
                </a:tc>
                <a:extLst>
                  <a:ext uri="{0D108BD9-81ED-4DB2-BD59-A6C34878D82A}">
                    <a16:rowId xmlns:a16="http://schemas.microsoft.com/office/drawing/2014/main" val="518364586"/>
                  </a:ext>
                </a:extLst>
              </a:tr>
              <a:tr h="375108">
                <a:tc>
                  <a:txBody>
                    <a:bodyPr/>
                    <a:lstStyle/>
                    <a:p>
                      <a:pPr algn="r" fontAlgn="ctr"/>
                      <a:r>
                        <a:rPr lang="en-US">
                          <a:effectLst/>
                        </a:rPr>
                        <a:t>2</a:t>
                      </a:r>
                    </a:p>
                  </a:txBody>
                  <a:tcPr anchor="ctr">
                    <a:lnL>
                      <a:noFill/>
                    </a:lnL>
                    <a:lnR>
                      <a:noFill/>
                    </a:lnR>
                    <a:lnT>
                      <a:noFill/>
                    </a:lnT>
                    <a:lnB>
                      <a:noFill/>
                    </a:lnB>
                    <a:solidFill>
                      <a:srgbClr val="F5F5F5"/>
                    </a:solidFill>
                  </a:tcPr>
                </a:tc>
                <a:tc>
                  <a:txBody>
                    <a:bodyPr/>
                    <a:lstStyle/>
                    <a:p>
                      <a:pPr algn="r" fontAlgn="ctr"/>
                      <a:r>
                        <a:rPr lang="en-US">
                          <a:effectLst/>
                        </a:rPr>
                        <a:t>219061.00</a:t>
                      </a:r>
                    </a:p>
                  </a:txBody>
                  <a:tcPr anchor="ctr">
                    <a:lnL>
                      <a:noFill/>
                    </a:lnL>
                    <a:lnR>
                      <a:noFill/>
                    </a:lnR>
                    <a:lnT>
                      <a:noFill/>
                    </a:lnT>
                    <a:lnB>
                      <a:noFill/>
                    </a:lnB>
                    <a:solidFill>
                      <a:srgbClr val="F5F5F5"/>
                    </a:solidFill>
                  </a:tcPr>
                </a:tc>
                <a:tc>
                  <a:txBody>
                    <a:bodyPr/>
                    <a:lstStyle/>
                    <a:p>
                      <a:pPr algn="r" fontAlgn="ctr"/>
                      <a:r>
                        <a:rPr lang="en-US" dirty="0">
                          <a:effectLst/>
                        </a:rPr>
                        <a:t>228311.53</a:t>
                      </a:r>
                    </a:p>
                  </a:txBody>
                  <a:tcPr anchor="ctr">
                    <a:lnL>
                      <a:noFill/>
                    </a:lnL>
                    <a:lnR>
                      <a:noFill/>
                    </a:lnR>
                    <a:lnT>
                      <a:noFill/>
                    </a:lnT>
                    <a:lnB>
                      <a:noFill/>
                    </a:lnB>
                    <a:solidFill>
                      <a:srgbClr val="F5F5F5"/>
                    </a:solidFill>
                  </a:tcPr>
                </a:tc>
                <a:tc>
                  <a:txBody>
                    <a:bodyPr/>
                    <a:lstStyle/>
                    <a:p>
                      <a:pPr algn="r" fontAlgn="ctr"/>
                      <a:r>
                        <a:rPr lang="en-US">
                          <a:effectLst/>
                        </a:rPr>
                        <a:t>9250.53</a:t>
                      </a:r>
                    </a:p>
                  </a:txBody>
                  <a:tcPr anchor="ctr">
                    <a:lnL>
                      <a:noFill/>
                    </a:lnL>
                    <a:lnR>
                      <a:noFill/>
                    </a:lnR>
                    <a:lnT>
                      <a:noFill/>
                    </a:lnT>
                    <a:lnB>
                      <a:noFill/>
                    </a:lnB>
                    <a:solidFill>
                      <a:srgbClr val="F5F5F5"/>
                    </a:solidFill>
                  </a:tcPr>
                </a:tc>
                <a:extLst>
                  <a:ext uri="{0D108BD9-81ED-4DB2-BD59-A6C34878D82A}">
                    <a16:rowId xmlns:a16="http://schemas.microsoft.com/office/drawing/2014/main" val="728225301"/>
                  </a:ext>
                </a:extLst>
              </a:tr>
              <a:tr h="375108">
                <a:tc>
                  <a:txBody>
                    <a:bodyPr/>
                    <a:lstStyle/>
                    <a:p>
                      <a:pPr algn="r" fontAlgn="ctr"/>
                      <a:r>
                        <a:rPr lang="en-US">
                          <a:effectLst/>
                        </a:rPr>
                        <a:t>3</a:t>
                      </a:r>
                    </a:p>
                  </a:txBody>
                  <a:tcPr anchor="ctr">
                    <a:lnL>
                      <a:noFill/>
                    </a:lnL>
                    <a:lnR>
                      <a:noFill/>
                    </a:lnR>
                    <a:lnT>
                      <a:noFill/>
                    </a:lnT>
                    <a:lnB>
                      <a:noFill/>
                    </a:lnB>
                    <a:solidFill>
                      <a:srgbClr val="FFFFFF"/>
                    </a:solidFill>
                  </a:tcPr>
                </a:tc>
                <a:tc>
                  <a:txBody>
                    <a:bodyPr/>
                    <a:lstStyle/>
                    <a:p>
                      <a:pPr algn="r" fontAlgn="ctr"/>
                      <a:r>
                        <a:rPr lang="en-US">
                          <a:effectLst/>
                        </a:rPr>
                        <a:t>188527.81</a:t>
                      </a:r>
                    </a:p>
                  </a:txBody>
                  <a:tcPr anchor="ctr">
                    <a:lnL>
                      <a:noFill/>
                    </a:lnL>
                    <a:lnR>
                      <a:noFill/>
                    </a:lnR>
                    <a:lnT>
                      <a:noFill/>
                    </a:lnT>
                    <a:lnB>
                      <a:noFill/>
                    </a:lnB>
                    <a:solidFill>
                      <a:srgbClr val="FFFFFF"/>
                    </a:solidFill>
                  </a:tcPr>
                </a:tc>
                <a:tc>
                  <a:txBody>
                    <a:bodyPr/>
                    <a:lstStyle/>
                    <a:p>
                      <a:pPr algn="r" fontAlgn="ctr"/>
                      <a:r>
                        <a:rPr lang="en-US">
                          <a:effectLst/>
                        </a:rPr>
                        <a:t>196488.98</a:t>
                      </a:r>
                    </a:p>
                  </a:txBody>
                  <a:tcPr anchor="ctr">
                    <a:lnL>
                      <a:noFill/>
                    </a:lnL>
                    <a:lnR>
                      <a:noFill/>
                    </a:lnR>
                    <a:lnT>
                      <a:noFill/>
                    </a:lnT>
                    <a:lnB>
                      <a:noFill/>
                    </a:lnB>
                    <a:solidFill>
                      <a:srgbClr val="FFFFFF"/>
                    </a:solidFill>
                  </a:tcPr>
                </a:tc>
                <a:tc>
                  <a:txBody>
                    <a:bodyPr/>
                    <a:lstStyle/>
                    <a:p>
                      <a:pPr algn="r" fontAlgn="ctr"/>
                      <a:r>
                        <a:rPr lang="en-US">
                          <a:effectLst/>
                        </a:rPr>
                        <a:t>7961.17</a:t>
                      </a:r>
                    </a:p>
                  </a:txBody>
                  <a:tcPr anchor="ctr">
                    <a:lnL>
                      <a:noFill/>
                    </a:lnL>
                    <a:lnR>
                      <a:noFill/>
                    </a:lnR>
                    <a:lnT>
                      <a:noFill/>
                    </a:lnT>
                    <a:lnB>
                      <a:noFill/>
                    </a:lnB>
                    <a:solidFill>
                      <a:srgbClr val="FFFFFF"/>
                    </a:solidFill>
                  </a:tcPr>
                </a:tc>
                <a:extLst>
                  <a:ext uri="{0D108BD9-81ED-4DB2-BD59-A6C34878D82A}">
                    <a16:rowId xmlns:a16="http://schemas.microsoft.com/office/drawing/2014/main" val="4166333763"/>
                  </a:ext>
                </a:extLst>
              </a:tr>
              <a:tr h="375108">
                <a:tc>
                  <a:txBody>
                    <a:bodyPr/>
                    <a:lstStyle/>
                    <a:p>
                      <a:pPr algn="r" fontAlgn="ctr"/>
                      <a:r>
                        <a:rPr lang="en-US">
                          <a:effectLst/>
                        </a:rPr>
                        <a:t>4</a:t>
                      </a:r>
                    </a:p>
                  </a:txBody>
                  <a:tcPr anchor="ctr">
                    <a:lnL>
                      <a:noFill/>
                    </a:lnL>
                    <a:lnR>
                      <a:noFill/>
                    </a:lnR>
                    <a:lnT>
                      <a:noFill/>
                    </a:lnT>
                    <a:lnB>
                      <a:noFill/>
                    </a:lnB>
                    <a:solidFill>
                      <a:srgbClr val="F5F5F5"/>
                    </a:solidFill>
                  </a:tcPr>
                </a:tc>
                <a:tc>
                  <a:txBody>
                    <a:bodyPr/>
                    <a:lstStyle/>
                    <a:p>
                      <a:pPr algn="r" fontAlgn="ctr"/>
                      <a:r>
                        <a:rPr lang="en-US" dirty="0">
                          <a:effectLst/>
                        </a:rPr>
                        <a:t>159762.70</a:t>
                      </a:r>
                    </a:p>
                  </a:txBody>
                  <a:tcPr anchor="ctr">
                    <a:lnL>
                      <a:noFill/>
                    </a:lnL>
                    <a:lnR>
                      <a:noFill/>
                    </a:lnR>
                    <a:lnT>
                      <a:noFill/>
                    </a:lnT>
                    <a:lnB>
                      <a:noFill/>
                    </a:lnB>
                    <a:solidFill>
                      <a:srgbClr val="F5F5F5"/>
                    </a:solidFill>
                  </a:tcPr>
                </a:tc>
                <a:tc>
                  <a:txBody>
                    <a:bodyPr/>
                    <a:lstStyle/>
                    <a:p>
                      <a:pPr algn="r" fontAlgn="ctr"/>
                      <a:r>
                        <a:rPr lang="en-US">
                          <a:effectLst/>
                        </a:rPr>
                        <a:t>166509.18</a:t>
                      </a:r>
                    </a:p>
                  </a:txBody>
                  <a:tcPr anchor="ctr">
                    <a:lnL>
                      <a:noFill/>
                    </a:lnL>
                    <a:lnR>
                      <a:noFill/>
                    </a:lnR>
                    <a:lnT>
                      <a:noFill/>
                    </a:lnT>
                    <a:lnB>
                      <a:noFill/>
                    </a:lnB>
                    <a:solidFill>
                      <a:srgbClr val="F5F5F5"/>
                    </a:solidFill>
                  </a:tcPr>
                </a:tc>
                <a:tc>
                  <a:txBody>
                    <a:bodyPr/>
                    <a:lstStyle/>
                    <a:p>
                      <a:pPr algn="r" fontAlgn="ctr"/>
                      <a:r>
                        <a:rPr lang="en-US">
                          <a:effectLst/>
                        </a:rPr>
                        <a:t>6746.48</a:t>
                      </a:r>
                    </a:p>
                  </a:txBody>
                  <a:tcPr anchor="ctr">
                    <a:lnL>
                      <a:noFill/>
                    </a:lnL>
                    <a:lnR>
                      <a:noFill/>
                    </a:lnR>
                    <a:lnT>
                      <a:noFill/>
                    </a:lnT>
                    <a:lnB>
                      <a:noFill/>
                    </a:lnB>
                    <a:solidFill>
                      <a:srgbClr val="F5F5F5"/>
                    </a:solidFill>
                  </a:tcPr>
                </a:tc>
                <a:extLst>
                  <a:ext uri="{0D108BD9-81ED-4DB2-BD59-A6C34878D82A}">
                    <a16:rowId xmlns:a16="http://schemas.microsoft.com/office/drawing/2014/main" val="4158126302"/>
                  </a:ext>
                </a:extLst>
              </a:tr>
              <a:tr h="375108">
                <a:tc>
                  <a:txBody>
                    <a:bodyPr/>
                    <a:lstStyle/>
                    <a:p>
                      <a:pPr algn="r" fontAlgn="ctr"/>
                      <a:r>
                        <a:rPr lang="en-US">
                          <a:effectLst/>
                        </a:rPr>
                        <a:t>5</a:t>
                      </a:r>
                    </a:p>
                  </a:txBody>
                  <a:tcPr anchor="ctr">
                    <a:lnL>
                      <a:noFill/>
                    </a:lnL>
                    <a:lnR>
                      <a:noFill/>
                    </a:lnR>
                    <a:lnT>
                      <a:noFill/>
                    </a:lnT>
                    <a:lnB>
                      <a:noFill/>
                    </a:lnB>
                    <a:solidFill>
                      <a:srgbClr val="FFFFFF"/>
                    </a:solidFill>
                  </a:tcPr>
                </a:tc>
                <a:tc>
                  <a:txBody>
                    <a:bodyPr/>
                    <a:lstStyle/>
                    <a:p>
                      <a:pPr algn="r" fontAlgn="ctr"/>
                      <a:r>
                        <a:rPr lang="en-US">
                          <a:effectLst/>
                        </a:rPr>
                        <a:t>149058.09</a:t>
                      </a:r>
                    </a:p>
                  </a:txBody>
                  <a:tcPr anchor="ctr">
                    <a:lnL>
                      <a:noFill/>
                    </a:lnL>
                    <a:lnR>
                      <a:noFill/>
                    </a:lnR>
                    <a:lnT>
                      <a:noFill/>
                    </a:lnT>
                    <a:lnB>
                      <a:noFill/>
                    </a:lnB>
                    <a:solidFill>
                      <a:srgbClr val="FFFFFF"/>
                    </a:solidFill>
                  </a:tcPr>
                </a:tc>
                <a:tc>
                  <a:txBody>
                    <a:bodyPr/>
                    <a:lstStyle/>
                    <a:p>
                      <a:pPr algn="r" fontAlgn="ctr"/>
                      <a:r>
                        <a:rPr lang="en-US" dirty="0">
                          <a:effectLst/>
                        </a:rPr>
                        <a:t>155352.53</a:t>
                      </a:r>
                    </a:p>
                  </a:txBody>
                  <a:tcPr anchor="ctr">
                    <a:lnL>
                      <a:noFill/>
                    </a:lnL>
                    <a:lnR>
                      <a:noFill/>
                    </a:lnR>
                    <a:lnT>
                      <a:noFill/>
                    </a:lnT>
                    <a:lnB>
                      <a:noFill/>
                    </a:lnB>
                    <a:solidFill>
                      <a:srgbClr val="FFFFFF"/>
                    </a:solidFill>
                  </a:tcPr>
                </a:tc>
                <a:tc>
                  <a:txBody>
                    <a:bodyPr/>
                    <a:lstStyle/>
                    <a:p>
                      <a:pPr algn="r" fontAlgn="ctr"/>
                      <a:r>
                        <a:rPr lang="en-US">
                          <a:effectLst/>
                        </a:rPr>
                        <a:t>6294.44</a:t>
                      </a:r>
                    </a:p>
                  </a:txBody>
                  <a:tcPr anchor="ctr">
                    <a:lnL>
                      <a:noFill/>
                    </a:lnL>
                    <a:lnR>
                      <a:noFill/>
                    </a:lnR>
                    <a:lnT>
                      <a:noFill/>
                    </a:lnT>
                    <a:lnB>
                      <a:noFill/>
                    </a:lnB>
                    <a:solidFill>
                      <a:srgbClr val="FFFFFF"/>
                    </a:solidFill>
                  </a:tcPr>
                </a:tc>
                <a:extLst>
                  <a:ext uri="{0D108BD9-81ED-4DB2-BD59-A6C34878D82A}">
                    <a16:rowId xmlns:a16="http://schemas.microsoft.com/office/drawing/2014/main" val="2402383876"/>
                  </a:ext>
                </a:extLst>
              </a:tr>
              <a:tr h="375108">
                <a:tc>
                  <a:txBody>
                    <a:bodyPr/>
                    <a:lstStyle/>
                    <a:p>
                      <a:pPr algn="r" fontAlgn="ctr"/>
                      <a:r>
                        <a:rPr lang="en-US">
                          <a:effectLst/>
                        </a:rPr>
                        <a:t>6</a:t>
                      </a:r>
                    </a:p>
                  </a:txBody>
                  <a:tcPr anchor="ctr">
                    <a:lnL>
                      <a:noFill/>
                    </a:lnL>
                    <a:lnR>
                      <a:noFill/>
                    </a:lnR>
                    <a:lnT>
                      <a:noFill/>
                    </a:lnT>
                    <a:lnB>
                      <a:noFill/>
                    </a:lnB>
                    <a:solidFill>
                      <a:srgbClr val="F5F5F5"/>
                    </a:solidFill>
                  </a:tcPr>
                </a:tc>
                <a:tc>
                  <a:txBody>
                    <a:bodyPr/>
                    <a:lstStyle/>
                    <a:p>
                      <a:pPr algn="r" fontAlgn="ctr"/>
                      <a:r>
                        <a:rPr lang="en-US">
                          <a:effectLst/>
                        </a:rPr>
                        <a:t>181585.60</a:t>
                      </a:r>
                    </a:p>
                  </a:txBody>
                  <a:tcPr anchor="ctr">
                    <a:lnL>
                      <a:noFill/>
                    </a:lnL>
                    <a:lnR>
                      <a:noFill/>
                    </a:lnR>
                    <a:lnT>
                      <a:noFill/>
                    </a:lnT>
                    <a:lnB>
                      <a:noFill/>
                    </a:lnB>
                    <a:solidFill>
                      <a:srgbClr val="F5F5F5"/>
                    </a:solidFill>
                  </a:tcPr>
                </a:tc>
                <a:tc>
                  <a:txBody>
                    <a:bodyPr/>
                    <a:lstStyle/>
                    <a:p>
                      <a:pPr algn="r" fontAlgn="ctr"/>
                      <a:r>
                        <a:rPr lang="en-US">
                          <a:effectLst/>
                        </a:rPr>
                        <a:t>189253.61</a:t>
                      </a:r>
                    </a:p>
                  </a:txBody>
                  <a:tcPr anchor="ctr">
                    <a:lnL>
                      <a:noFill/>
                    </a:lnL>
                    <a:lnR>
                      <a:noFill/>
                    </a:lnR>
                    <a:lnT>
                      <a:noFill/>
                    </a:lnT>
                    <a:lnB>
                      <a:noFill/>
                    </a:lnB>
                    <a:solidFill>
                      <a:srgbClr val="F5F5F5"/>
                    </a:solidFill>
                  </a:tcPr>
                </a:tc>
                <a:tc>
                  <a:txBody>
                    <a:bodyPr/>
                    <a:lstStyle/>
                    <a:p>
                      <a:pPr algn="r" fontAlgn="ctr"/>
                      <a:r>
                        <a:rPr lang="en-US">
                          <a:effectLst/>
                        </a:rPr>
                        <a:t>7668.01</a:t>
                      </a:r>
                    </a:p>
                  </a:txBody>
                  <a:tcPr anchor="ctr">
                    <a:lnL>
                      <a:noFill/>
                    </a:lnL>
                    <a:lnR>
                      <a:noFill/>
                    </a:lnR>
                    <a:lnT>
                      <a:noFill/>
                    </a:lnT>
                    <a:lnB>
                      <a:noFill/>
                    </a:lnB>
                    <a:solidFill>
                      <a:srgbClr val="F5F5F5"/>
                    </a:solidFill>
                  </a:tcPr>
                </a:tc>
                <a:extLst>
                  <a:ext uri="{0D108BD9-81ED-4DB2-BD59-A6C34878D82A}">
                    <a16:rowId xmlns:a16="http://schemas.microsoft.com/office/drawing/2014/main" val="358679835"/>
                  </a:ext>
                </a:extLst>
              </a:tr>
              <a:tr h="375108">
                <a:tc>
                  <a:txBody>
                    <a:bodyPr/>
                    <a:lstStyle/>
                    <a:p>
                      <a:pPr algn="r" fontAlgn="ctr"/>
                      <a:r>
                        <a:rPr lang="en-US">
                          <a:effectLst/>
                        </a:rPr>
                        <a:t>7</a:t>
                      </a:r>
                    </a:p>
                  </a:txBody>
                  <a:tcPr anchor="ctr">
                    <a:lnL>
                      <a:noFill/>
                    </a:lnL>
                    <a:lnR>
                      <a:noFill/>
                    </a:lnR>
                    <a:lnT>
                      <a:noFill/>
                    </a:lnT>
                    <a:lnB>
                      <a:noFill/>
                    </a:lnB>
                    <a:solidFill>
                      <a:srgbClr val="FFFFFF"/>
                    </a:solidFill>
                  </a:tcPr>
                </a:tc>
                <a:tc>
                  <a:txBody>
                    <a:bodyPr/>
                    <a:lstStyle/>
                    <a:p>
                      <a:pPr algn="r" fontAlgn="ctr"/>
                      <a:r>
                        <a:rPr lang="en-US">
                          <a:effectLst/>
                        </a:rPr>
                        <a:t>124476.14</a:t>
                      </a:r>
                    </a:p>
                  </a:txBody>
                  <a:tcPr anchor="ctr">
                    <a:lnL>
                      <a:noFill/>
                    </a:lnL>
                    <a:lnR>
                      <a:noFill/>
                    </a:lnR>
                    <a:lnT>
                      <a:noFill/>
                    </a:lnT>
                    <a:lnB>
                      <a:noFill/>
                    </a:lnB>
                    <a:solidFill>
                      <a:srgbClr val="FFFFFF"/>
                    </a:solidFill>
                  </a:tcPr>
                </a:tc>
                <a:tc>
                  <a:txBody>
                    <a:bodyPr/>
                    <a:lstStyle/>
                    <a:p>
                      <a:pPr algn="r" fontAlgn="ctr"/>
                      <a:r>
                        <a:rPr lang="en-US">
                          <a:effectLst/>
                        </a:rPr>
                        <a:t>129732.53</a:t>
                      </a:r>
                    </a:p>
                  </a:txBody>
                  <a:tcPr anchor="ctr">
                    <a:lnL>
                      <a:noFill/>
                    </a:lnL>
                    <a:lnR>
                      <a:noFill/>
                    </a:lnR>
                    <a:lnT>
                      <a:noFill/>
                    </a:lnT>
                    <a:lnB>
                      <a:noFill/>
                    </a:lnB>
                    <a:solidFill>
                      <a:srgbClr val="FFFFFF"/>
                    </a:solidFill>
                  </a:tcPr>
                </a:tc>
                <a:tc>
                  <a:txBody>
                    <a:bodyPr/>
                    <a:lstStyle/>
                    <a:p>
                      <a:pPr algn="r" fontAlgn="ctr"/>
                      <a:r>
                        <a:rPr lang="en-US">
                          <a:effectLst/>
                        </a:rPr>
                        <a:t>5256.39</a:t>
                      </a:r>
                    </a:p>
                  </a:txBody>
                  <a:tcPr anchor="ctr">
                    <a:lnL>
                      <a:noFill/>
                    </a:lnL>
                    <a:lnR>
                      <a:noFill/>
                    </a:lnR>
                    <a:lnT>
                      <a:noFill/>
                    </a:lnT>
                    <a:lnB>
                      <a:noFill/>
                    </a:lnB>
                    <a:solidFill>
                      <a:srgbClr val="FFFFFF"/>
                    </a:solidFill>
                  </a:tcPr>
                </a:tc>
                <a:extLst>
                  <a:ext uri="{0D108BD9-81ED-4DB2-BD59-A6C34878D82A}">
                    <a16:rowId xmlns:a16="http://schemas.microsoft.com/office/drawing/2014/main" val="1686356898"/>
                  </a:ext>
                </a:extLst>
              </a:tr>
              <a:tr h="375108">
                <a:tc>
                  <a:txBody>
                    <a:bodyPr/>
                    <a:lstStyle/>
                    <a:p>
                      <a:pPr algn="r" fontAlgn="ctr"/>
                      <a:r>
                        <a:rPr lang="en-US">
                          <a:effectLst/>
                        </a:rPr>
                        <a:t>8</a:t>
                      </a:r>
                    </a:p>
                  </a:txBody>
                  <a:tcPr anchor="ctr">
                    <a:lnL>
                      <a:noFill/>
                    </a:lnL>
                    <a:lnR>
                      <a:noFill/>
                    </a:lnR>
                    <a:lnT>
                      <a:noFill/>
                    </a:lnT>
                    <a:lnB>
                      <a:noFill/>
                    </a:lnB>
                    <a:solidFill>
                      <a:srgbClr val="F5F5F5"/>
                    </a:solidFill>
                  </a:tcPr>
                </a:tc>
                <a:tc>
                  <a:txBody>
                    <a:bodyPr/>
                    <a:lstStyle/>
                    <a:p>
                      <a:pPr algn="r" fontAlgn="ctr"/>
                      <a:r>
                        <a:rPr lang="en-US">
                          <a:effectLst/>
                        </a:rPr>
                        <a:t>85087.79</a:t>
                      </a:r>
                    </a:p>
                  </a:txBody>
                  <a:tcPr anchor="ctr">
                    <a:lnL>
                      <a:noFill/>
                    </a:lnL>
                    <a:lnR>
                      <a:noFill/>
                    </a:lnR>
                    <a:lnT>
                      <a:noFill/>
                    </a:lnT>
                    <a:lnB>
                      <a:noFill/>
                    </a:lnB>
                    <a:solidFill>
                      <a:srgbClr val="F5F5F5"/>
                    </a:solidFill>
                  </a:tcPr>
                </a:tc>
                <a:tc>
                  <a:txBody>
                    <a:bodyPr/>
                    <a:lstStyle/>
                    <a:p>
                      <a:pPr algn="r" fontAlgn="ctr"/>
                      <a:r>
                        <a:rPr lang="en-US">
                          <a:effectLst/>
                        </a:rPr>
                        <a:t>88680.89</a:t>
                      </a:r>
                    </a:p>
                  </a:txBody>
                  <a:tcPr anchor="ctr">
                    <a:lnL>
                      <a:noFill/>
                    </a:lnL>
                    <a:lnR>
                      <a:noFill/>
                    </a:lnR>
                    <a:lnT>
                      <a:noFill/>
                    </a:lnT>
                    <a:lnB>
                      <a:noFill/>
                    </a:lnB>
                    <a:solidFill>
                      <a:srgbClr val="F5F5F5"/>
                    </a:solidFill>
                  </a:tcPr>
                </a:tc>
                <a:tc>
                  <a:txBody>
                    <a:bodyPr/>
                    <a:lstStyle/>
                    <a:p>
                      <a:pPr algn="r" fontAlgn="ctr"/>
                      <a:r>
                        <a:rPr lang="en-US">
                          <a:effectLst/>
                        </a:rPr>
                        <a:t>3593.10</a:t>
                      </a:r>
                    </a:p>
                  </a:txBody>
                  <a:tcPr anchor="ctr">
                    <a:lnL>
                      <a:noFill/>
                    </a:lnL>
                    <a:lnR>
                      <a:noFill/>
                    </a:lnR>
                    <a:lnT>
                      <a:noFill/>
                    </a:lnT>
                    <a:lnB>
                      <a:noFill/>
                    </a:lnB>
                    <a:solidFill>
                      <a:srgbClr val="F5F5F5"/>
                    </a:solidFill>
                  </a:tcPr>
                </a:tc>
                <a:extLst>
                  <a:ext uri="{0D108BD9-81ED-4DB2-BD59-A6C34878D82A}">
                    <a16:rowId xmlns:a16="http://schemas.microsoft.com/office/drawing/2014/main" val="3103820583"/>
                  </a:ext>
                </a:extLst>
              </a:tr>
              <a:tr h="375108">
                <a:tc>
                  <a:txBody>
                    <a:bodyPr/>
                    <a:lstStyle/>
                    <a:p>
                      <a:pPr algn="r" fontAlgn="ctr"/>
                      <a:r>
                        <a:rPr lang="en-US">
                          <a:effectLst/>
                        </a:rPr>
                        <a:t>9</a:t>
                      </a:r>
                    </a:p>
                  </a:txBody>
                  <a:tcPr anchor="ctr">
                    <a:lnL>
                      <a:noFill/>
                    </a:lnL>
                    <a:lnR>
                      <a:noFill/>
                    </a:lnR>
                    <a:lnT>
                      <a:noFill/>
                    </a:lnT>
                    <a:lnB>
                      <a:noFill/>
                    </a:lnB>
                    <a:solidFill>
                      <a:srgbClr val="FFFFFF"/>
                    </a:solidFill>
                  </a:tcPr>
                </a:tc>
                <a:tc>
                  <a:txBody>
                    <a:bodyPr/>
                    <a:lstStyle/>
                    <a:p>
                      <a:pPr algn="r" fontAlgn="ctr"/>
                      <a:r>
                        <a:rPr lang="en-US">
                          <a:effectLst/>
                        </a:rPr>
                        <a:t>141097.01</a:t>
                      </a:r>
                    </a:p>
                  </a:txBody>
                  <a:tcPr anchor="ctr">
                    <a:lnL>
                      <a:noFill/>
                    </a:lnL>
                    <a:lnR>
                      <a:noFill/>
                    </a:lnR>
                    <a:lnT>
                      <a:noFill/>
                    </a:lnT>
                    <a:lnB>
                      <a:noFill/>
                    </a:lnB>
                    <a:solidFill>
                      <a:srgbClr val="FFFFFF"/>
                    </a:solidFill>
                  </a:tcPr>
                </a:tc>
                <a:tc>
                  <a:txBody>
                    <a:bodyPr/>
                    <a:lstStyle/>
                    <a:p>
                      <a:pPr algn="r" fontAlgn="ctr"/>
                      <a:r>
                        <a:rPr lang="en-US">
                          <a:effectLst/>
                        </a:rPr>
                        <a:t>147055.27</a:t>
                      </a:r>
                    </a:p>
                  </a:txBody>
                  <a:tcPr anchor="ctr">
                    <a:lnL>
                      <a:noFill/>
                    </a:lnL>
                    <a:lnR>
                      <a:noFill/>
                    </a:lnR>
                    <a:lnT>
                      <a:noFill/>
                    </a:lnT>
                    <a:lnB>
                      <a:noFill/>
                    </a:lnB>
                    <a:solidFill>
                      <a:srgbClr val="FFFFFF"/>
                    </a:solidFill>
                  </a:tcPr>
                </a:tc>
                <a:tc>
                  <a:txBody>
                    <a:bodyPr/>
                    <a:lstStyle/>
                    <a:p>
                      <a:pPr algn="r" fontAlgn="ctr"/>
                      <a:r>
                        <a:rPr lang="en-US" dirty="0">
                          <a:effectLst/>
                        </a:rPr>
                        <a:t>5958.26</a:t>
                      </a:r>
                    </a:p>
                  </a:txBody>
                  <a:tcPr anchor="ctr">
                    <a:lnL>
                      <a:noFill/>
                    </a:lnL>
                    <a:lnR>
                      <a:noFill/>
                    </a:lnR>
                    <a:lnT>
                      <a:noFill/>
                    </a:lnT>
                    <a:lnB>
                      <a:noFill/>
                    </a:lnB>
                    <a:solidFill>
                      <a:srgbClr val="FFFFFF"/>
                    </a:solidFill>
                  </a:tcPr>
                </a:tc>
                <a:extLst>
                  <a:ext uri="{0D108BD9-81ED-4DB2-BD59-A6C34878D82A}">
                    <a16:rowId xmlns:a16="http://schemas.microsoft.com/office/drawing/2014/main" val="1614108049"/>
                  </a:ext>
                </a:extLst>
              </a:tr>
            </a:tbl>
          </a:graphicData>
        </a:graphic>
      </p:graphicFrame>
    </p:spTree>
    <p:extLst>
      <p:ext uri="{BB962C8B-B14F-4D97-AF65-F5344CB8AC3E}">
        <p14:creationId xmlns:p14="http://schemas.microsoft.com/office/powerpoint/2010/main" val="23575603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68A04E-0CE6-C04A-A250-26A8A5DFD6A4}"/>
              </a:ext>
            </a:extLst>
          </p:cNvPr>
          <p:cNvSpPr>
            <a:spLocks noGrp="1"/>
          </p:cNvSpPr>
          <p:nvPr>
            <p:ph type="title"/>
          </p:nvPr>
        </p:nvSpPr>
        <p:spPr>
          <a:xfrm>
            <a:off x="838200" y="365126"/>
            <a:ext cx="10515600" cy="590838"/>
          </a:xfrm>
        </p:spPr>
        <p:txBody>
          <a:bodyPr>
            <a:normAutofit fontScale="90000"/>
          </a:bodyPr>
          <a:lstStyle/>
          <a:p>
            <a:pPr algn="ctr"/>
            <a:r>
              <a:rPr lang="en-US" sz="2700" b="1" i="1" dirty="0"/>
              <a:t>Garage </a:t>
            </a:r>
            <a:br>
              <a:rPr lang="en-US" dirty="0"/>
            </a:br>
            <a:endParaRPr lang="en-US" sz="1600" dirty="0"/>
          </a:p>
        </p:txBody>
      </p:sp>
      <p:sp>
        <p:nvSpPr>
          <p:cNvPr id="3" name="Content Placeholder 2">
            <a:extLst>
              <a:ext uri="{FF2B5EF4-FFF2-40B4-BE49-F238E27FC236}">
                <a16:creationId xmlns:a16="http://schemas.microsoft.com/office/drawing/2014/main" id="{C0BFDA15-2693-634E-940D-3BBFDF52BC23}"/>
              </a:ext>
            </a:extLst>
          </p:cNvPr>
          <p:cNvSpPr>
            <a:spLocks noGrp="1"/>
          </p:cNvSpPr>
          <p:nvPr>
            <p:ph idx="1"/>
          </p:nvPr>
        </p:nvSpPr>
        <p:spPr>
          <a:xfrm>
            <a:off x="838200" y="955964"/>
            <a:ext cx="10515600" cy="5220999"/>
          </a:xfrm>
        </p:spPr>
        <p:txBody>
          <a:bodyPr>
            <a:normAutofit/>
          </a:bodyPr>
          <a:lstStyle/>
          <a:p>
            <a:pPr marL="0" indent="0">
              <a:buNone/>
            </a:pPr>
            <a:r>
              <a:rPr lang="en-US" sz="1400" dirty="0"/>
              <a:t>After a closer look at all Garage columns we chose to evaluating Garage Finish </a:t>
            </a:r>
          </a:p>
          <a:p>
            <a:pPr marL="0" indent="0">
              <a:buNone/>
            </a:pPr>
            <a:r>
              <a:rPr lang="en-US" sz="1400" dirty="0"/>
              <a:t>The count of Finished, Rough Finish, Unfinished and No Garage displayed on the left. The mean Sale Price for Finished, Rough Finish, Unfinished and No Garage displayed on the right</a:t>
            </a:r>
          </a:p>
          <a:p>
            <a:pPr marL="0" indent="0">
              <a:buNone/>
            </a:pPr>
            <a:endParaRPr lang="en-US" sz="1400" dirty="0"/>
          </a:p>
          <a:p>
            <a:pPr marL="0" indent="0">
              <a:buNone/>
            </a:pPr>
            <a:endParaRPr lang="en-US" sz="1400" dirty="0"/>
          </a:p>
          <a:p>
            <a:pPr marL="0" indent="0">
              <a:buNone/>
            </a:pPr>
            <a:endParaRPr lang="en-US" sz="1400" dirty="0"/>
          </a:p>
          <a:p>
            <a:pPr marL="0" indent="0">
              <a:buNone/>
            </a:pPr>
            <a:endParaRPr lang="en-US" sz="1400" dirty="0"/>
          </a:p>
          <a:p>
            <a:pPr marL="0" indent="0">
              <a:buNone/>
            </a:pPr>
            <a:endParaRPr lang="en-US" sz="1400" dirty="0"/>
          </a:p>
          <a:p>
            <a:pPr marL="0" indent="0">
              <a:buNone/>
            </a:pPr>
            <a:endParaRPr lang="en-US" sz="1400" dirty="0"/>
          </a:p>
          <a:p>
            <a:pPr marL="0" indent="0">
              <a:buNone/>
            </a:pPr>
            <a:endParaRPr lang="en-US" sz="1400" dirty="0"/>
          </a:p>
          <a:p>
            <a:pPr marL="0" indent="0">
              <a:buNone/>
            </a:pPr>
            <a:endParaRPr lang="en-US" sz="1400" dirty="0"/>
          </a:p>
          <a:p>
            <a:pPr marL="0" indent="0">
              <a:buNone/>
            </a:pPr>
            <a:endParaRPr lang="en-US" sz="1400" dirty="0"/>
          </a:p>
          <a:p>
            <a:pPr marL="0" indent="0">
              <a:buNone/>
            </a:pPr>
            <a:endParaRPr lang="en-US" sz="1400" dirty="0"/>
          </a:p>
          <a:p>
            <a:pPr marL="0" indent="0">
              <a:buNone/>
            </a:pPr>
            <a:r>
              <a:rPr lang="en-US" sz="1400" dirty="0"/>
              <a:t>By the same logic we grab 10 houses with Unfinished Garage and use our model to predict the prices for these houses. Next, we predict the prices for these same houses if they had Finished Garage instead of Unfinished.</a:t>
            </a:r>
          </a:p>
          <a:p>
            <a:pPr marL="0" indent="0">
              <a:buNone/>
            </a:pPr>
            <a:r>
              <a:rPr lang="en-US" sz="1400" dirty="0"/>
              <a:t> Again, our model yields: 0.9154034290784837</a:t>
            </a:r>
          </a:p>
        </p:txBody>
      </p:sp>
      <p:pic>
        <p:nvPicPr>
          <p:cNvPr id="4" name="Picture 3">
            <a:extLst>
              <a:ext uri="{FF2B5EF4-FFF2-40B4-BE49-F238E27FC236}">
                <a16:creationId xmlns:a16="http://schemas.microsoft.com/office/drawing/2014/main" id="{C319AA22-EA8D-DB43-9607-7BE57DF10AF9}"/>
              </a:ext>
            </a:extLst>
          </p:cNvPr>
          <p:cNvPicPr>
            <a:picLocks noChangeAspect="1"/>
          </p:cNvPicPr>
          <p:nvPr/>
        </p:nvPicPr>
        <p:blipFill>
          <a:blip r:embed="rId2"/>
          <a:stretch>
            <a:fillRect/>
          </a:stretch>
        </p:blipFill>
        <p:spPr>
          <a:xfrm>
            <a:off x="838200" y="2119745"/>
            <a:ext cx="10335491" cy="2618510"/>
          </a:xfrm>
          <a:prstGeom prst="rect">
            <a:avLst/>
          </a:prstGeom>
        </p:spPr>
      </p:pic>
    </p:spTree>
    <p:extLst>
      <p:ext uri="{BB962C8B-B14F-4D97-AF65-F5344CB8AC3E}">
        <p14:creationId xmlns:p14="http://schemas.microsoft.com/office/powerpoint/2010/main" val="6846685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99B80-224A-7D47-BBF0-85C493410456}"/>
              </a:ext>
            </a:extLst>
          </p:cNvPr>
          <p:cNvSpPr>
            <a:spLocks noGrp="1"/>
          </p:cNvSpPr>
          <p:nvPr>
            <p:ph type="title"/>
          </p:nvPr>
        </p:nvSpPr>
        <p:spPr>
          <a:xfrm>
            <a:off x="838200" y="284813"/>
            <a:ext cx="10515600" cy="795843"/>
          </a:xfrm>
        </p:spPr>
        <p:txBody>
          <a:bodyPr>
            <a:normAutofit/>
          </a:bodyPr>
          <a:lstStyle/>
          <a:p>
            <a:r>
              <a:rPr lang="en-US" sz="1600" dirty="0"/>
              <a:t>Below are the prices for houses with </a:t>
            </a:r>
            <a:r>
              <a:rPr lang="en-US" sz="1600" dirty="0" err="1"/>
              <a:t>Unifinished</a:t>
            </a:r>
            <a:r>
              <a:rPr lang="en-US" sz="1600" dirty="0"/>
              <a:t> Garages and predicted prices for the same houses if their Garages were Finished. The houses are predicted to increase in price if the Garages were Finished</a:t>
            </a:r>
          </a:p>
        </p:txBody>
      </p:sp>
      <p:sp>
        <p:nvSpPr>
          <p:cNvPr id="3" name="Content Placeholder 2">
            <a:extLst>
              <a:ext uri="{FF2B5EF4-FFF2-40B4-BE49-F238E27FC236}">
                <a16:creationId xmlns:a16="http://schemas.microsoft.com/office/drawing/2014/main" id="{FF33507F-9BD5-E44D-8617-F72E9A2D6651}"/>
              </a:ext>
            </a:extLst>
          </p:cNvPr>
          <p:cNvSpPr>
            <a:spLocks noGrp="1"/>
          </p:cNvSpPr>
          <p:nvPr>
            <p:ph idx="1"/>
          </p:nvPr>
        </p:nvSpPr>
        <p:spPr>
          <a:xfrm>
            <a:off x="838200" y="935866"/>
            <a:ext cx="10515600" cy="5096308"/>
          </a:xfrm>
        </p:spPr>
        <p:txBody>
          <a:bodyPr/>
          <a:lstStyle/>
          <a:p>
            <a:pPr marL="0" indent="0">
              <a:buNone/>
            </a:pPr>
            <a:br>
              <a:rPr lang="en-US" dirty="0"/>
            </a:br>
            <a:endParaRPr lang="en-US" dirty="0"/>
          </a:p>
        </p:txBody>
      </p:sp>
      <p:graphicFrame>
        <p:nvGraphicFramePr>
          <p:cNvPr id="5" name="Table 4">
            <a:extLst>
              <a:ext uri="{FF2B5EF4-FFF2-40B4-BE49-F238E27FC236}">
                <a16:creationId xmlns:a16="http://schemas.microsoft.com/office/drawing/2014/main" id="{EA7E60EF-FE06-6743-BEDB-AA918C081360}"/>
              </a:ext>
            </a:extLst>
          </p:cNvPr>
          <p:cNvGraphicFramePr>
            <a:graphicFrameLocks noGrp="1"/>
          </p:cNvGraphicFramePr>
          <p:nvPr>
            <p:extLst>
              <p:ext uri="{D42A27DB-BD31-4B8C-83A1-F6EECF244321}">
                <p14:modId xmlns:p14="http://schemas.microsoft.com/office/powerpoint/2010/main" val="1652061157"/>
              </p:ext>
            </p:extLst>
          </p:nvPr>
        </p:nvGraphicFramePr>
        <p:xfrm>
          <a:off x="667139" y="1528994"/>
          <a:ext cx="4744312" cy="4297680"/>
        </p:xfrm>
        <a:graphic>
          <a:graphicData uri="http://schemas.openxmlformats.org/drawingml/2006/table">
            <a:tbl>
              <a:tblPr/>
              <a:tblGrid>
                <a:gridCol w="1186078">
                  <a:extLst>
                    <a:ext uri="{9D8B030D-6E8A-4147-A177-3AD203B41FA5}">
                      <a16:colId xmlns:a16="http://schemas.microsoft.com/office/drawing/2014/main" val="1048048616"/>
                    </a:ext>
                  </a:extLst>
                </a:gridCol>
                <a:gridCol w="1186078">
                  <a:extLst>
                    <a:ext uri="{9D8B030D-6E8A-4147-A177-3AD203B41FA5}">
                      <a16:colId xmlns:a16="http://schemas.microsoft.com/office/drawing/2014/main" val="2970779035"/>
                    </a:ext>
                  </a:extLst>
                </a:gridCol>
                <a:gridCol w="1186078">
                  <a:extLst>
                    <a:ext uri="{9D8B030D-6E8A-4147-A177-3AD203B41FA5}">
                      <a16:colId xmlns:a16="http://schemas.microsoft.com/office/drawing/2014/main" val="1791736599"/>
                    </a:ext>
                  </a:extLst>
                </a:gridCol>
                <a:gridCol w="1186078">
                  <a:extLst>
                    <a:ext uri="{9D8B030D-6E8A-4147-A177-3AD203B41FA5}">
                      <a16:colId xmlns:a16="http://schemas.microsoft.com/office/drawing/2014/main" val="2892367233"/>
                    </a:ext>
                  </a:extLst>
                </a:gridCol>
              </a:tblGrid>
              <a:tr h="618153">
                <a:tc>
                  <a:txBody>
                    <a:bodyPr/>
                    <a:lstStyle/>
                    <a:p>
                      <a:pPr algn="r" fontAlgn="ctr"/>
                      <a:endParaRPr lang="en-US" b="1" dirty="0">
                        <a:effectLst/>
                      </a:endParaRPr>
                    </a:p>
                  </a:txBody>
                  <a:tcPr anchor="ctr">
                    <a:lnL>
                      <a:noFill/>
                    </a:lnL>
                    <a:lnR>
                      <a:noFill/>
                    </a:lnR>
                    <a:lnT>
                      <a:noFill/>
                    </a:lnT>
                    <a:lnB>
                      <a:noFill/>
                    </a:lnB>
                    <a:solidFill>
                      <a:srgbClr val="FFFFFF"/>
                    </a:solidFill>
                  </a:tcPr>
                </a:tc>
                <a:tc>
                  <a:txBody>
                    <a:bodyPr/>
                    <a:lstStyle/>
                    <a:p>
                      <a:pPr algn="r" fontAlgn="ctr"/>
                      <a:r>
                        <a:rPr lang="en-US" b="1">
                          <a:effectLst/>
                        </a:rPr>
                        <a:t>Price for Unfin</a:t>
                      </a:r>
                    </a:p>
                  </a:txBody>
                  <a:tcPr anchor="ctr">
                    <a:lnL>
                      <a:noFill/>
                    </a:lnL>
                    <a:lnR>
                      <a:noFill/>
                    </a:lnR>
                    <a:lnT>
                      <a:noFill/>
                    </a:lnT>
                    <a:lnB>
                      <a:noFill/>
                    </a:lnB>
                    <a:solidFill>
                      <a:srgbClr val="FFFFFF"/>
                    </a:solidFill>
                  </a:tcPr>
                </a:tc>
                <a:tc>
                  <a:txBody>
                    <a:bodyPr/>
                    <a:lstStyle/>
                    <a:p>
                      <a:pPr algn="r" fontAlgn="ctr"/>
                      <a:r>
                        <a:rPr lang="en-US" b="1">
                          <a:effectLst/>
                        </a:rPr>
                        <a:t>Price for Fin</a:t>
                      </a:r>
                    </a:p>
                  </a:txBody>
                  <a:tcPr anchor="ctr">
                    <a:lnL>
                      <a:noFill/>
                    </a:lnL>
                    <a:lnR>
                      <a:noFill/>
                    </a:lnR>
                    <a:lnT>
                      <a:noFill/>
                    </a:lnT>
                    <a:lnB>
                      <a:noFill/>
                    </a:lnB>
                    <a:solidFill>
                      <a:srgbClr val="FFFFFF"/>
                    </a:solidFill>
                  </a:tcPr>
                </a:tc>
                <a:tc>
                  <a:txBody>
                    <a:bodyPr/>
                    <a:lstStyle/>
                    <a:p>
                      <a:pPr algn="r" fontAlgn="ctr"/>
                      <a:r>
                        <a:rPr lang="en-US" b="1">
                          <a:effectLst/>
                        </a:rPr>
                        <a:t>Difference</a:t>
                      </a:r>
                    </a:p>
                  </a:txBody>
                  <a:tcPr anchor="ctr">
                    <a:lnL>
                      <a:noFill/>
                    </a:lnL>
                    <a:lnR>
                      <a:noFill/>
                    </a:lnR>
                    <a:lnT>
                      <a:noFill/>
                    </a:lnT>
                    <a:lnB>
                      <a:noFill/>
                    </a:lnB>
                    <a:solidFill>
                      <a:srgbClr val="FFFFFF"/>
                    </a:solidFill>
                  </a:tcPr>
                </a:tc>
                <a:extLst>
                  <a:ext uri="{0D108BD9-81ED-4DB2-BD59-A6C34878D82A}">
                    <a16:rowId xmlns:a16="http://schemas.microsoft.com/office/drawing/2014/main" val="1839324886"/>
                  </a:ext>
                </a:extLst>
              </a:tr>
              <a:tr h="353231">
                <a:tc>
                  <a:txBody>
                    <a:bodyPr/>
                    <a:lstStyle/>
                    <a:p>
                      <a:pPr algn="r" fontAlgn="ctr"/>
                      <a:r>
                        <a:rPr lang="en-US">
                          <a:effectLst/>
                        </a:rPr>
                        <a:t>7</a:t>
                      </a:r>
                    </a:p>
                  </a:txBody>
                  <a:tcPr anchor="ctr">
                    <a:lnL>
                      <a:noFill/>
                    </a:lnL>
                    <a:lnR>
                      <a:noFill/>
                    </a:lnR>
                    <a:lnT>
                      <a:noFill/>
                    </a:lnT>
                    <a:lnB>
                      <a:noFill/>
                    </a:lnB>
                    <a:solidFill>
                      <a:srgbClr val="F5F5F5"/>
                    </a:solidFill>
                  </a:tcPr>
                </a:tc>
                <a:tc>
                  <a:txBody>
                    <a:bodyPr/>
                    <a:lstStyle/>
                    <a:p>
                      <a:pPr algn="r" fontAlgn="ctr"/>
                      <a:r>
                        <a:rPr lang="en-US">
                          <a:effectLst/>
                        </a:rPr>
                        <a:t>185629.90</a:t>
                      </a:r>
                    </a:p>
                  </a:txBody>
                  <a:tcPr anchor="ctr">
                    <a:lnL>
                      <a:noFill/>
                    </a:lnL>
                    <a:lnR>
                      <a:noFill/>
                    </a:lnR>
                    <a:lnT>
                      <a:noFill/>
                    </a:lnT>
                    <a:lnB>
                      <a:noFill/>
                    </a:lnB>
                    <a:solidFill>
                      <a:srgbClr val="F5F5F5"/>
                    </a:solidFill>
                  </a:tcPr>
                </a:tc>
                <a:tc>
                  <a:txBody>
                    <a:bodyPr/>
                    <a:lstStyle/>
                    <a:p>
                      <a:pPr algn="r" fontAlgn="ctr"/>
                      <a:r>
                        <a:rPr lang="en-US" dirty="0">
                          <a:effectLst/>
                        </a:rPr>
                        <a:t>190662.88</a:t>
                      </a:r>
                    </a:p>
                  </a:txBody>
                  <a:tcPr anchor="ctr">
                    <a:lnL>
                      <a:noFill/>
                    </a:lnL>
                    <a:lnR>
                      <a:noFill/>
                    </a:lnR>
                    <a:lnT>
                      <a:noFill/>
                    </a:lnT>
                    <a:lnB>
                      <a:noFill/>
                    </a:lnB>
                    <a:solidFill>
                      <a:srgbClr val="F5F5F5"/>
                    </a:solidFill>
                  </a:tcPr>
                </a:tc>
                <a:tc>
                  <a:txBody>
                    <a:bodyPr/>
                    <a:lstStyle/>
                    <a:p>
                      <a:pPr algn="r" fontAlgn="ctr"/>
                      <a:r>
                        <a:rPr lang="en-US">
                          <a:effectLst/>
                        </a:rPr>
                        <a:t>5032.98</a:t>
                      </a:r>
                    </a:p>
                  </a:txBody>
                  <a:tcPr anchor="ctr">
                    <a:lnL>
                      <a:noFill/>
                    </a:lnL>
                    <a:lnR>
                      <a:noFill/>
                    </a:lnR>
                    <a:lnT>
                      <a:noFill/>
                    </a:lnT>
                    <a:lnB>
                      <a:noFill/>
                    </a:lnB>
                    <a:solidFill>
                      <a:srgbClr val="F5F5F5"/>
                    </a:solidFill>
                  </a:tcPr>
                </a:tc>
                <a:extLst>
                  <a:ext uri="{0D108BD9-81ED-4DB2-BD59-A6C34878D82A}">
                    <a16:rowId xmlns:a16="http://schemas.microsoft.com/office/drawing/2014/main" val="3898656498"/>
                  </a:ext>
                </a:extLst>
              </a:tr>
              <a:tr h="353231">
                <a:tc>
                  <a:txBody>
                    <a:bodyPr/>
                    <a:lstStyle/>
                    <a:p>
                      <a:pPr algn="r" fontAlgn="ctr"/>
                      <a:r>
                        <a:rPr lang="en-US">
                          <a:effectLst/>
                        </a:rPr>
                        <a:t>9</a:t>
                      </a:r>
                    </a:p>
                  </a:txBody>
                  <a:tcPr anchor="ctr">
                    <a:lnL>
                      <a:noFill/>
                    </a:lnL>
                    <a:lnR>
                      <a:noFill/>
                    </a:lnR>
                    <a:lnT>
                      <a:noFill/>
                    </a:lnT>
                    <a:lnB>
                      <a:noFill/>
                    </a:lnB>
                    <a:solidFill>
                      <a:srgbClr val="FFFFFF"/>
                    </a:solidFill>
                  </a:tcPr>
                </a:tc>
                <a:tc>
                  <a:txBody>
                    <a:bodyPr/>
                    <a:lstStyle/>
                    <a:p>
                      <a:pPr algn="r" fontAlgn="ctr"/>
                      <a:r>
                        <a:rPr lang="en-US">
                          <a:effectLst/>
                        </a:rPr>
                        <a:t>150367.72</a:t>
                      </a:r>
                    </a:p>
                  </a:txBody>
                  <a:tcPr anchor="ctr">
                    <a:lnL>
                      <a:noFill/>
                    </a:lnL>
                    <a:lnR>
                      <a:noFill/>
                    </a:lnR>
                    <a:lnT>
                      <a:noFill/>
                    </a:lnT>
                    <a:lnB>
                      <a:noFill/>
                    </a:lnB>
                    <a:solidFill>
                      <a:srgbClr val="FFFFFF"/>
                    </a:solidFill>
                  </a:tcPr>
                </a:tc>
                <a:tc>
                  <a:txBody>
                    <a:bodyPr/>
                    <a:lstStyle/>
                    <a:p>
                      <a:pPr algn="r" fontAlgn="ctr"/>
                      <a:r>
                        <a:rPr lang="en-US" dirty="0">
                          <a:effectLst/>
                        </a:rPr>
                        <a:t>154444.64</a:t>
                      </a:r>
                    </a:p>
                  </a:txBody>
                  <a:tcPr anchor="ctr">
                    <a:lnL>
                      <a:noFill/>
                    </a:lnL>
                    <a:lnR>
                      <a:noFill/>
                    </a:lnR>
                    <a:lnT>
                      <a:noFill/>
                    </a:lnT>
                    <a:lnB>
                      <a:noFill/>
                    </a:lnB>
                    <a:solidFill>
                      <a:srgbClr val="FFFFFF"/>
                    </a:solidFill>
                  </a:tcPr>
                </a:tc>
                <a:tc>
                  <a:txBody>
                    <a:bodyPr/>
                    <a:lstStyle/>
                    <a:p>
                      <a:pPr algn="r" fontAlgn="ctr"/>
                      <a:r>
                        <a:rPr lang="en-US">
                          <a:effectLst/>
                        </a:rPr>
                        <a:t>4076.92</a:t>
                      </a:r>
                    </a:p>
                  </a:txBody>
                  <a:tcPr anchor="ctr">
                    <a:lnL>
                      <a:noFill/>
                    </a:lnL>
                    <a:lnR>
                      <a:noFill/>
                    </a:lnR>
                    <a:lnT>
                      <a:noFill/>
                    </a:lnT>
                    <a:lnB>
                      <a:noFill/>
                    </a:lnB>
                    <a:solidFill>
                      <a:srgbClr val="FFFFFF"/>
                    </a:solidFill>
                  </a:tcPr>
                </a:tc>
                <a:extLst>
                  <a:ext uri="{0D108BD9-81ED-4DB2-BD59-A6C34878D82A}">
                    <a16:rowId xmlns:a16="http://schemas.microsoft.com/office/drawing/2014/main" val="1884005530"/>
                  </a:ext>
                </a:extLst>
              </a:tr>
              <a:tr h="353231">
                <a:tc>
                  <a:txBody>
                    <a:bodyPr/>
                    <a:lstStyle/>
                    <a:p>
                      <a:pPr algn="r" fontAlgn="ctr"/>
                      <a:r>
                        <a:rPr lang="en-US">
                          <a:effectLst/>
                        </a:rPr>
                        <a:t>5</a:t>
                      </a:r>
                    </a:p>
                  </a:txBody>
                  <a:tcPr anchor="ctr">
                    <a:lnL>
                      <a:noFill/>
                    </a:lnL>
                    <a:lnR>
                      <a:noFill/>
                    </a:lnR>
                    <a:lnT>
                      <a:noFill/>
                    </a:lnT>
                    <a:lnB>
                      <a:noFill/>
                    </a:lnB>
                    <a:solidFill>
                      <a:srgbClr val="F5F5F5"/>
                    </a:solidFill>
                  </a:tcPr>
                </a:tc>
                <a:tc>
                  <a:txBody>
                    <a:bodyPr/>
                    <a:lstStyle/>
                    <a:p>
                      <a:pPr algn="r" fontAlgn="ctr"/>
                      <a:r>
                        <a:rPr lang="en-US">
                          <a:effectLst/>
                        </a:rPr>
                        <a:t>143491.54</a:t>
                      </a:r>
                    </a:p>
                  </a:txBody>
                  <a:tcPr anchor="ctr">
                    <a:lnL>
                      <a:noFill/>
                    </a:lnL>
                    <a:lnR>
                      <a:noFill/>
                    </a:lnR>
                    <a:lnT>
                      <a:noFill/>
                    </a:lnT>
                    <a:lnB>
                      <a:noFill/>
                    </a:lnB>
                    <a:solidFill>
                      <a:srgbClr val="F5F5F5"/>
                    </a:solidFill>
                  </a:tcPr>
                </a:tc>
                <a:tc>
                  <a:txBody>
                    <a:bodyPr/>
                    <a:lstStyle/>
                    <a:p>
                      <a:pPr algn="r" fontAlgn="ctr"/>
                      <a:r>
                        <a:rPr lang="en-US">
                          <a:effectLst/>
                        </a:rPr>
                        <a:t>147382.02</a:t>
                      </a:r>
                    </a:p>
                  </a:txBody>
                  <a:tcPr anchor="ctr">
                    <a:lnL>
                      <a:noFill/>
                    </a:lnL>
                    <a:lnR>
                      <a:noFill/>
                    </a:lnR>
                    <a:lnT>
                      <a:noFill/>
                    </a:lnT>
                    <a:lnB>
                      <a:noFill/>
                    </a:lnB>
                    <a:solidFill>
                      <a:srgbClr val="F5F5F5"/>
                    </a:solidFill>
                  </a:tcPr>
                </a:tc>
                <a:tc>
                  <a:txBody>
                    <a:bodyPr/>
                    <a:lstStyle/>
                    <a:p>
                      <a:pPr algn="r" fontAlgn="ctr"/>
                      <a:r>
                        <a:rPr lang="en-US">
                          <a:effectLst/>
                        </a:rPr>
                        <a:t>3890.48</a:t>
                      </a:r>
                    </a:p>
                  </a:txBody>
                  <a:tcPr anchor="ctr">
                    <a:lnL>
                      <a:noFill/>
                    </a:lnL>
                    <a:lnR>
                      <a:noFill/>
                    </a:lnR>
                    <a:lnT>
                      <a:noFill/>
                    </a:lnT>
                    <a:lnB>
                      <a:noFill/>
                    </a:lnB>
                    <a:solidFill>
                      <a:srgbClr val="F5F5F5"/>
                    </a:solidFill>
                  </a:tcPr>
                </a:tc>
                <a:extLst>
                  <a:ext uri="{0D108BD9-81ED-4DB2-BD59-A6C34878D82A}">
                    <a16:rowId xmlns:a16="http://schemas.microsoft.com/office/drawing/2014/main" val="3880933750"/>
                  </a:ext>
                </a:extLst>
              </a:tr>
              <a:tr h="353231">
                <a:tc>
                  <a:txBody>
                    <a:bodyPr/>
                    <a:lstStyle/>
                    <a:p>
                      <a:pPr algn="r" fontAlgn="ctr"/>
                      <a:r>
                        <a:rPr lang="en-US">
                          <a:effectLst/>
                        </a:rPr>
                        <a:t>4</a:t>
                      </a:r>
                    </a:p>
                  </a:txBody>
                  <a:tcPr anchor="ctr">
                    <a:lnL>
                      <a:noFill/>
                    </a:lnL>
                    <a:lnR>
                      <a:noFill/>
                    </a:lnR>
                    <a:lnT>
                      <a:noFill/>
                    </a:lnT>
                    <a:lnB>
                      <a:noFill/>
                    </a:lnB>
                    <a:solidFill>
                      <a:srgbClr val="FFFFFF"/>
                    </a:solidFill>
                  </a:tcPr>
                </a:tc>
                <a:tc>
                  <a:txBody>
                    <a:bodyPr/>
                    <a:lstStyle/>
                    <a:p>
                      <a:pPr algn="r" fontAlgn="ctr"/>
                      <a:r>
                        <a:rPr lang="en-US">
                          <a:effectLst/>
                        </a:rPr>
                        <a:t>132237.32</a:t>
                      </a:r>
                    </a:p>
                  </a:txBody>
                  <a:tcPr anchor="ctr">
                    <a:lnL>
                      <a:noFill/>
                    </a:lnL>
                    <a:lnR>
                      <a:noFill/>
                    </a:lnR>
                    <a:lnT>
                      <a:noFill/>
                    </a:lnT>
                    <a:lnB>
                      <a:noFill/>
                    </a:lnB>
                    <a:solidFill>
                      <a:srgbClr val="FFFFFF"/>
                    </a:solidFill>
                  </a:tcPr>
                </a:tc>
                <a:tc>
                  <a:txBody>
                    <a:bodyPr/>
                    <a:lstStyle/>
                    <a:p>
                      <a:pPr algn="r" fontAlgn="ctr"/>
                      <a:r>
                        <a:rPr lang="en-US">
                          <a:effectLst/>
                        </a:rPr>
                        <a:t>135822.67</a:t>
                      </a:r>
                    </a:p>
                  </a:txBody>
                  <a:tcPr anchor="ctr">
                    <a:lnL>
                      <a:noFill/>
                    </a:lnL>
                    <a:lnR>
                      <a:noFill/>
                    </a:lnR>
                    <a:lnT>
                      <a:noFill/>
                    </a:lnT>
                    <a:lnB>
                      <a:noFill/>
                    </a:lnB>
                    <a:solidFill>
                      <a:srgbClr val="FFFFFF"/>
                    </a:solidFill>
                  </a:tcPr>
                </a:tc>
                <a:tc>
                  <a:txBody>
                    <a:bodyPr/>
                    <a:lstStyle/>
                    <a:p>
                      <a:pPr algn="r" fontAlgn="ctr"/>
                      <a:r>
                        <a:rPr lang="en-US">
                          <a:effectLst/>
                        </a:rPr>
                        <a:t>3585.35</a:t>
                      </a:r>
                    </a:p>
                  </a:txBody>
                  <a:tcPr anchor="ctr">
                    <a:lnL>
                      <a:noFill/>
                    </a:lnL>
                    <a:lnR>
                      <a:noFill/>
                    </a:lnR>
                    <a:lnT>
                      <a:noFill/>
                    </a:lnT>
                    <a:lnB>
                      <a:noFill/>
                    </a:lnB>
                    <a:solidFill>
                      <a:srgbClr val="FFFFFF"/>
                    </a:solidFill>
                  </a:tcPr>
                </a:tc>
                <a:extLst>
                  <a:ext uri="{0D108BD9-81ED-4DB2-BD59-A6C34878D82A}">
                    <a16:rowId xmlns:a16="http://schemas.microsoft.com/office/drawing/2014/main" val="2020041506"/>
                  </a:ext>
                </a:extLst>
              </a:tr>
              <a:tr h="353231">
                <a:tc>
                  <a:txBody>
                    <a:bodyPr/>
                    <a:lstStyle/>
                    <a:p>
                      <a:pPr algn="r" fontAlgn="ctr"/>
                      <a:r>
                        <a:rPr lang="en-US">
                          <a:effectLst/>
                        </a:rPr>
                        <a:t>1</a:t>
                      </a:r>
                    </a:p>
                  </a:txBody>
                  <a:tcPr anchor="ctr">
                    <a:lnL>
                      <a:noFill/>
                    </a:lnL>
                    <a:lnR>
                      <a:noFill/>
                    </a:lnR>
                    <a:lnT>
                      <a:noFill/>
                    </a:lnT>
                    <a:lnB>
                      <a:noFill/>
                    </a:lnB>
                    <a:solidFill>
                      <a:srgbClr val="F5F5F5"/>
                    </a:solidFill>
                  </a:tcPr>
                </a:tc>
                <a:tc>
                  <a:txBody>
                    <a:bodyPr/>
                    <a:lstStyle/>
                    <a:p>
                      <a:pPr algn="r" fontAlgn="ctr"/>
                      <a:r>
                        <a:rPr lang="en-US">
                          <a:effectLst/>
                        </a:rPr>
                        <a:t>131259.17</a:t>
                      </a:r>
                    </a:p>
                  </a:txBody>
                  <a:tcPr anchor="ctr">
                    <a:lnL>
                      <a:noFill/>
                    </a:lnL>
                    <a:lnR>
                      <a:noFill/>
                    </a:lnR>
                    <a:lnT>
                      <a:noFill/>
                    </a:lnT>
                    <a:lnB>
                      <a:noFill/>
                    </a:lnB>
                    <a:solidFill>
                      <a:srgbClr val="F5F5F5"/>
                    </a:solidFill>
                  </a:tcPr>
                </a:tc>
                <a:tc>
                  <a:txBody>
                    <a:bodyPr/>
                    <a:lstStyle/>
                    <a:p>
                      <a:pPr algn="r" fontAlgn="ctr"/>
                      <a:r>
                        <a:rPr lang="en-US">
                          <a:effectLst/>
                        </a:rPr>
                        <a:t>134818.00</a:t>
                      </a:r>
                    </a:p>
                  </a:txBody>
                  <a:tcPr anchor="ctr">
                    <a:lnL>
                      <a:noFill/>
                    </a:lnL>
                    <a:lnR>
                      <a:noFill/>
                    </a:lnR>
                    <a:lnT>
                      <a:noFill/>
                    </a:lnT>
                    <a:lnB>
                      <a:noFill/>
                    </a:lnB>
                    <a:solidFill>
                      <a:srgbClr val="F5F5F5"/>
                    </a:solidFill>
                  </a:tcPr>
                </a:tc>
                <a:tc>
                  <a:txBody>
                    <a:bodyPr/>
                    <a:lstStyle/>
                    <a:p>
                      <a:pPr algn="r" fontAlgn="ctr"/>
                      <a:r>
                        <a:rPr lang="en-US">
                          <a:effectLst/>
                        </a:rPr>
                        <a:t>3558.83</a:t>
                      </a:r>
                    </a:p>
                  </a:txBody>
                  <a:tcPr anchor="ctr">
                    <a:lnL>
                      <a:noFill/>
                    </a:lnL>
                    <a:lnR>
                      <a:noFill/>
                    </a:lnR>
                    <a:lnT>
                      <a:noFill/>
                    </a:lnT>
                    <a:lnB>
                      <a:noFill/>
                    </a:lnB>
                    <a:solidFill>
                      <a:srgbClr val="F5F5F5"/>
                    </a:solidFill>
                  </a:tcPr>
                </a:tc>
                <a:extLst>
                  <a:ext uri="{0D108BD9-81ED-4DB2-BD59-A6C34878D82A}">
                    <a16:rowId xmlns:a16="http://schemas.microsoft.com/office/drawing/2014/main" val="2665409219"/>
                  </a:ext>
                </a:extLst>
              </a:tr>
              <a:tr h="353231">
                <a:tc>
                  <a:txBody>
                    <a:bodyPr/>
                    <a:lstStyle/>
                    <a:p>
                      <a:pPr algn="r" fontAlgn="ctr"/>
                      <a:r>
                        <a:rPr lang="en-US">
                          <a:effectLst/>
                        </a:rPr>
                        <a:t>0</a:t>
                      </a:r>
                    </a:p>
                  </a:txBody>
                  <a:tcPr anchor="ctr">
                    <a:lnL>
                      <a:noFill/>
                    </a:lnL>
                    <a:lnR>
                      <a:noFill/>
                    </a:lnR>
                    <a:lnT>
                      <a:noFill/>
                    </a:lnT>
                    <a:lnB>
                      <a:noFill/>
                    </a:lnB>
                    <a:solidFill>
                      <a:srgbClr val="FFFFFF"/>
                    </a:solidFill>
                  </a:tcPr>
                </a:tc>
                <a:tc>
                  <a:txBody>
                    <a:bodyPr/>
                    <a:lstStyle/>
                    <a:p>
                      <a:pPr algn="r" fontAlgn="ctr"/>
                      <a:r>
                        <a:rPr lang="en-US">
                          <a:effectLst/>
                        </a:rPr>
                        <a:t>113766.68</a:t>
                      </a:r>
                    </a:p>
                  </a:txBody>
                  <a:tcPr anchor="ctr">
                    <a:lnL>
                      <a:noFill/>
                    </a:lnL>
                    <a:lnR>
                      <a:noFill/>
                    </a:lnR>
                    <a:lnT>
                      <a:noFill/>
                    </a:lnT>
                    <a:lnB>
                      <a:noFill/>
                    </a:lnB>
                    <a:solidFill>
                      <a:srgbClr val="FFFFFF"/>
                    </a:solidFill>
                  </a:tcPr>
                </a:tc>
                <a:tc>
                  <a:txBody>
                    <a:bodyPr/>
                    <a:lstStyle/>
                    <a:p>
                      <a:pPr algn="r" fontAlgn="ctr"/>
                      <a:r>
                        <a:rPr lang="en-US">
                          <a:effectLst/>
                        </a:rPr>
                        <a:t>116851.23</a:t>
                      </a:r>
                    </a:p>
                  </a:txBody>
                  <a:tcPr anchor="ctr">
                    <a:lnL>
                      <a:noFill/>
                    </a:lnL>
                    <a:lnR>
                      <a:noFill/>
                    </a:lnR>
                    <a:lnT>
                      <a:noFill/>
                    </a:lnT>
                    <a:lnB>
                      <a:noFill/>
                    </a:lnB>
                    <a:solidFill>
                      <a:srgbClr val="FFFFFF"/>
                    </a:solidFill>
                  </a:tcPr>
                </a:tc>
                <a:tc>
                  <a:txBody>
                    <a:bodyPr/>
                    <a:lstStyle/>
                    <a:p>
                      <a:pPr algn="r" fontAlgn="ctr"/>
                      <a:r>
                        <a:rPr lang="en-US">
                          <a:effectLst/>
                        </a:rPr>
                        <a:t>3084.55</a:t>
                      </a:r>
                    </a:p>
                  </a:txBody>
                  <a:tcPr anchor="ctr">
                    <a:lnL>
                      <a:noFill/>
                    </a:lnL>
                    <a:lnR>
                      <a:noFill/>
                    </a:lnR>
                    <a:lnT>
                      <a:noFill/>
                    </a:lnT>
                    <a:lnB>
                      <a:noFill/>
                    </a:lnB>
                    <a:solidFill>
                      <a:srgbClr val="FFFFFF"/>
                    </a:solidFill>
                  </a:tcPr>
                </a:tc>
                <a:extLst>
                  <a:ext uri="{0D108BD9-81ED-4DB2-BD59-A6C34878D82A}">
                    <a16:rowId xmlns:a16="http://schemas.microsoft.com/office/drawing/2014/main" val="406289461"/>
                  </a:ext>
                </a:extLst>
              </a:tr>
              <a:tr h="353231">
                <a:tc>
                  <a:txBody>
                    <a:bodyPr/>
                    <a:lstStyle/>
                    <a:p>
                      <a:pPr algn="r" fontAlgn="ctr"/>
                      <a:r>
                        <a:rPr lang="en-US">
                          <a:effectLst/>
                        </a:rPr>
                        <a:t>8</a:t>
                      </a:r>
                    </a:p>
                  </a:txBody>
                  <a:tcPr anchor="ctr">
                    <a:lnL>
                      <a:noFill/>
                    </a:lnL>
                    <a:lnR>
                      <a:noFill/>
                    </a:lnR>
                    <a:lnT>
                      <a:noFill/>
                    </a:lnT>
                    <a:lnB>
                      <a:noFill/>
                    </a:lnB>
                    <a:solidFill>
                      <a:srgbClr val="F5F5F5"/>
                    </a:solidFill>
                  </a:tcPr>
                </a:tc>
                <a:tc>
                  <a:txBody>
                    <a:bodyPr/>
                    <a:lstStyle/>
                    <a:p>
                      <a:pPr algn="r" fontAlgn="ctr"/>
                      <a:r>
                        <a:rPr lang="en-US">
                          <a:effectLst/>
                        </a:rPr>
                        <a:t>98434.30</a:t>
                      </a:r>
                    </a:p>
                  </a:txBody>
                  <a:tcPr anchor="ctr">
                    <a:lnL>
                      <a:noFill/>
                    </a:lnL>
                    <a:lnR>
                      <a:noFill/>
                    </a:lnR>
                    <a:lnT>
                      <a:noFill/>
                    </a:lnT>
                    <a:lnB>
                      <a:noFill/>
                    </a:lnB>
                    <a:solidFill>
                      <a:srgbClr val="F5F5F5"/>
                    </a:solidFill>
                  </a:tcPr>
                </a:tc>
                <a:tc>
                  <a:txBody>
                    <a:bodyPr/>
                    <a:lstStyle/>
                    <a:p>
                      <a:pPr algn="r" fontAlgn="ctr"/>
                      <a:r>
                        <a:rPr lang="en-US">
                          <a:effectLst/>
                        </a:rPr>
                        <a:t>101103.15</a:t>
                      </a:r>
                    </a:p>
                  </a:txBody>
                  <a:tcPr anchor="ctr">
                    <a:lnL>
                      <a:noFill/>
                    </a:lnL>
                    <a:lnR>
                      <a:noFill/>
                    </a:lnR>
                    <a:lnT>
                      <a:noFill/>
                    </a:lnT>
                    <a:lnB>
                      <a:noFill/>
                    </a:lnB>
                    <a:solidFill>
                      <a:srgbClr val="F5F5F5"/>
                    </a:solidFill>
                  </a:tcPr>
                </a:tc>
                <a:tc>
                  <a:txBody>
                    <a:bodyPr/>
                    <a:lstStyle/>
                    <a:p>
                      <a:pPr algn="r" fontAlgn="ctr"/>
                      <a:r>
                        <a:rPr lang="en-US">
                          <a:effectLst/>
                        </a:rPr>
                        <a:t>2668.85</a:t>
                      </a:r>
                    </a:p>
                  </a:txBody>
                  <a:tcPr anchor="ctr">
                    <a:lnL>
                      <a:noFill/>
                    </a:lnL>
                    <a:lnR>
                      <a:noFill/>
                    </a:lnR>
                    <a:lnT>
                      <a:noFill/>
                    </a:lnT>
                    <a:lnB>
                      <a:noFill/>
                    </a:lnB>
                    <a:solidFill>
                      <a:srgbClr val="F5F5F5"/>
                    </a:solidFill>
                  </a:tcPr>
                </a:tc>
                <a:extLst>
                  <a:ext uri="{0D108BD9-81ED-4DB2-BD59-A6C34878D82A}">
                    <a16:rowId xmlns:a16="http://schemas.microsoft.com/office/drawing/2014/main" val="3950280470"/>
                  </a:ext>
                </a:extLst>
              </a:tr>
              <a:tr h="353231">
                <a:tc>
                  <a:txBody>
                    <a:bodyPr/>
                    <a:lstStyle/>
                    <a:p>
                      <a:pPr algn="r" fontAlgn="ctr"/>
                      <a:r>
                        <a:rPr lang="en-US">
                          <a:effectLst/>
                        </a:rPr>
                        <a:t>2</a:t>
                      </a:r>
                    </a:p>
                  </a:txBody>
                  <a:tcPr anchor="ctr">
                    <a:lnL>
                      <a:noFill/>
                    </a:lnL>
                    <a:lnR>
                      <a:noFill/>
                    </a:lnR>
                    <a:lnT>
                      <a:noFill/>
                    </a:lnT>
                    <a:lnB>
                      <a:noFill/>
                    </a:lnB>
                    <a:solidFill>
                      <a:srgbClr val="FFFFFF"/>
                    </a:solidFill>
                  </a:tcPr>
                </a:tc>
                <a:tc>
                  <a:txBody>
                    <a:bodyPr/>
                    <a:lstStyle/>
                    <a:p>
                      <a:pPr algn="r" fontAlgn="ctr"/>
                      <a:r>
                        <a:rPr lang="en-US">
                          <a:effectLst/>
                        </a:rPr>
                        <a:t>96028.32</a:t>
                      </a:r>
                    </a:p>
                  </a:txBody>
                  <a:tcPr anchor="ctr">
                    <a:lnL>
                      <a:noFill/>
                    </a:lnL>
                    <a:lnR>
                      <a:noFill/>
                    </a:lnR>
                    <a:lnT>
                      <a:noFill/>
                    </a:lnT>
                    <a:lnB>
                      <a:noFill/>
                    </a:lnB>
                    <a:solidFill>
                      <a:srgbClr val="FFFFFF"/>
                    </a:solidFill>
                  </a:tcPr>
                </a:tc>
                <a:tc>
                  <a:txBody>
                    <a:bodyPr/>
                    <a:lstStyle/>
                    <a:p>
                      <a:pPr algn="r" fontAlgn="ctr"/>
                      <a:r>
                        <a:rPr lang="en-US">
                          <a:effectLst/>
                        </a:rPr>
                        <a:t>98631.94</a:t>
                      </a:r>
                    </a:p>
                  </a:txBody>
                  <a:tcPr anchor="ctr">
                    <a:lnL>
                      <a:noFill/>
                    </a:lnL>
                    <a:lnR>
                      <a:noFill/>
                    </a:lnR>
                    <a:lnT>
                      <a:noFill/>
                    </a:lnT>
                    <a:lnB>
                      <a:noFill/>
                    </a:lnB>
                    <a:solidFill>
                      <a:srgbClr val="FFFFFF"/>
                    </a:solidFill>
                  </a:tcPr>
                </a:tc>
                <a:tc>
                  <a:txBody>
                    <a:bodyPr/>
                    <a:lstStyle/>
                    <a:p>
                      <a:pPr algn="r" fontAlgn="ctr"/>
                      <a:r>
                        <a:rPr lang="en-US">
                          <a:effectLst/>
                        </a:rPr>
                        <a:t>2603.62</a:t>
                      </a:r>
                    </a:p>
                  </a:txBody>
                  <a:tcPr anchor="ctr">
                    <a:lnL>
                      <a:noFill/>
                    </a:lnL>
                    <a:lnR>
                      <a:noFill/>
                    </a:lnR>
                    <a:lnT>
                      <a:noFill/>
                    </a:lnT>
                    <a:lnB>
                      <a:noFill/>
                    </a:lnB>
                    <a:solidFill>
                      <a:srgbClr val="FFFFFF"/>
                    </a:solidFill>
                  </a:tcPr>
                </a:tc>
                <a:extLst>
                  <a:ext uri="{0D108BD9-81ED-4DB2-BD59-A6C34878D82A}">
                    <a16:rowId xmlns:a16="http://schemas.microsoft.com/office/drawing/2014/main" val="1963681268"/>
                  </a:ext>
                </a:extLst>
              </a:tr>
              <a:tr h="353231">
                <a:tc>
                  <a:txBody>
                    <a:bodyPr/>
                    <a:lstStyle/>
                    <a:p>
                      <a:pPr algn="r" fontAlgn="ctr"/>
                      <a:r>
                        <a:rPr lang="en-US">
                          <a:effectLst/>
                        </a:rPr>
                        <a:t>3</a:t>
                      </a:r>
                    </a:p>
                  </a:txBody>
                  <a:tcPr anchor="ctr">
                    <a:lnL>
                      <a:noFill/>
                    </a:lnL>
                    <a:lnR>
                      <a:noFill/>
                    </a:lnR>
                    <a:lnT>
                      <a:noFill/>
                    </a:lnT>
                    <a:lnB>
                      <a:noFill/>
                    </a:lnB>
                    <a:solidFill>
                      <a:srgbClr val="F5F5F5"/>
                    </a:solidFill>
                  </a:tcPr>
                </a:tc>
                <a:tc>
                  <a:txBody>
                    <a:bodyPr/>
                    <a:lstStyle/>
                    <a:p>
                      <a:pPr algn="r" fontAlgn="ctr"/>
                      <a:r>
                        <a:rPr lang="en-US">
                          <a:effectLst/>
                        </a:rPr>
                        <a:t>89853.38</a:t>
                      </a:r>
                    </a:p>
                  </a:txBody>
                  <a:tcPr anchor="ctr">
                    <a:lnL>
                      <a:noFill/>
                    </a:lnL>
                    <a:lnR>
                      <a:noFill/>
                    </a:lnR>
                    <a:lnT>
                      <a:noFill/>
                    </a:lnT>
                    <a:lnB>
                      <a:noFill/>
                    </a:lnB>
                    <a:solidFill>
                      <a:srgbClr val="F5F5F5"/>
                    </a:solidFill>
                  </a:tcPr>
                </a:tc>
                <a:tc>
                  <a:txBody>
                    <a:bodyPr/>
                    <a:lstStyle/>
                    <a:p>
                      <a:pPr algn="r" fontAlgn="ctr"/>
                      <a:r>
                        <a:rPr lang="en-US">
                          <a:effectLst/>
                        </a:rPr>
                        <a:t>92289.57</a:t>
                      </a:r>
                    </a:p>
                  </a:txBody>
                  <a:tcPr anchor="ctr">
                    <a:lnL>
                      <a:noFill/>
                    </a:lnL>
                    <a:lnR>
                      <a:noFill/>
                    </a:lnR>
                    <a:lnT>
                      <a:noFill/>
                    </a:lnT>
                    <a:lnB>
                      <a:noFill/>
                    </a:lnB>
                    <a:solidFill>
                      <a:srgbClr val="F5F5F5"/>
                    </a:solidFill>
                  </a:tcPr>
                </a:tc>
                <a:tc>
                  <a:txBody>
                    <a:bodyPr/>
                    <a:lstStyle/>
                    <a:p>
                      <a:pPr algn="r" fontAlgn="ctr"/>
                      <a:r>
                        <a:rPr lang="en-US">
                          <a:effectLst/>
                        </a:rPr>
                        <a:t>2436.19</a:t>
                      </a:r>
                    </a:p>
                  </a:txBody>
                  <a:tcPr anchor="ctr">
                    <a:lnL>
                      <a:noFill/>
                    </a:lnL>
                    <a:lnR>
                      <a:noFill/>
                    </a:lnR>
                    <a:lnT>
                      <a:noFill/>
                    </a:lnT>
                    <a:lnB>
                      <a:noFill/>
                    </a:lnB>
                    <a:solidFill>
                      <a:srgbClr val="F5F5F5"/>
                    </a:solidFill>
                  </a:tcPr>
                </a:tc>
                <a:extLst>
                  <a:ext uri="{0D108BD9-81ED-4DB2-BD59-A6C34878D82A}">
                    <a16:rowId xmlns:a16="http://schemas.microsoft.com/office/drawing/2014/main" val="188479466"/>
                  </a:ext>
                </a:extLst>
              </a:tr>
              <a:tr h="353231">
                <a:tc>
                  <a:txBody>
                    <a:bodyPr/>
                    <a:lstStyle/>
                    <a:p>
                      <a:pPr algn="r" fontAlgn="ctr"/>
                      <a:r>
                        <a:rPr lang="en-US">
                          <a:effectLst/>
                        </a:rPr>
                        <a:t>6</a:t>
                      </a:r>
                    </a:p>
                  </a:txBody>
                  <a:tcPr anchor="ctr">
                    <a:lnL>
                      <a:noFill/>
                    </a:lnL>
                    <a:lnR>
                      <a:noFill/>
                    </a:lnR>
                    <a:lnT>
                      <a:noFill/>
                    </a:lnT>
                    <a:lnB>
                      <a:noFill/>
                    </a:lnB>
                    <a:solidFill>
                      <a:srgbClr val="FFFFFF"/>
                    </a:solidFill>
                  </a:tcPr>
                </a:tc>
                <a:tc>
                  <a:txBody>
                    <a:bodyPr/>
                    <a:lstStyle/>
                    <a:p>
                      <a:pPr algn="r" fontAlgn="ctr"/>
                      <a:r>
                        <a:rPr lang="en-US">
                          <a:effectLst/>
                        </a:rPr>
                        <a:t>87298.49</a:t>
                      </a:r>
                    </a:p>
                  </a:txBody>
                  <a:tcPr anchor="ctr">
                    <a:lnL>
                      <a:noFill/>
                    </a:lnL>
                    <a:lnR>
                      <a:noFill/>
                    </a:lnR>
                    <a:lnT>
                      <a:noFill/>
                    </a:lnT>
                    <a:lnB>
                      <a:noFill/>
                    </a:lnB>
                    <a:solidFill>
                      <a:srgbClr val="FFFFFF"/>
                    </a:solidFill>
                  </a:tcPr>
                </a:tc>
                <a:tc>
                  <a:txBody>
                    <a:bodyPr/>
                    <a:lstStyle/>
                    <a:p>
                      <a:pPr algn="r" fontAlgn="ctr"/>
                      <a:r>
                        <a:rPr lang="en-US">
                          <a:effectLst/>
                        </a:rPr>
                        <a:t>89665.41</a:t>
                      </a:r>
                    </a:p>
                  </a:txBody>
                  <a:tcPr anchor="ctr">
                    <a:lnL>
                      <a:noFill/>
                    </a:lnL>
                    <a:lnR>
                      <a:noFill/>
                    </a:lnR>
                    <a:lnT>
                      <a:noFill/>
                    </a:lnT>
                    <a:lnB>
                      <a:noFill/>
                    </a:lnB>
                    <a:solidFill>
                      <a:srgbClr val="FFFFFF"/>
                    </a:solidFill>
                  </a:tcPr>
                </a:tc>
                <a:tc>
                  <a:txBody>
                    <a:bodyPr/>
                    <a:lstStyle/>
                    <a:p>
                      <a:pPr algn="r" fontAlgn="ctr"/>
                      <a:r>
                        <a:rPr lang="en-US" dirty="0">
                          <a:effectLst/>
                        </a:rPr>
                        <a:t>2366.92</a:t>
                      </a:r>
                    </a:p>
                  </a:txBody>
                  <a:tcPr anchor="ctr">
                    <a:lnL>
                      <a:noFill/>
                    </a:lnL>
                    <a:lnR>
                      <a:noFill/>
                    </a:lnR>
                    <a:lnT>
                      <a:noFill/>
                    </a:lnT>
                    <a:lnB>
                      <a:noFill/>
                    </a:lnB>
                    <a:solidFill>
                      <a:srgbClr val="FFFFFF"/>
                    </a:solidFill>
                  </a:tcPr>
                </a:tc>
                <a:extLst>
                  <a:ext uri="{0D108BD9-81ED-4DB2-BD59-A6C34878D82A}">
                    <a16:rowId xmlns:a16="http://schemas.microsoft.com/office/drawing/2014/main" val="2766725870"/>
                  </a:ext>
                </a:extLst>
              </a:tr>
            </a:tbl>
          </a:graphicData>
        </a:graphic>
      </p:graphicFrame>
      <p:pic>
        <p:nvPicPr>
          <p:cNvPr id="6" name="Picture 5">
            <a:extLst>
              <a:ext uri="{FF2B5EF4-FFF2-40B4-BE49-F238E27FC236}">
                <a16:creationId xmlns:a16="http://schemas.microsoft.com/office/drawing/2014/main" id="{2AF89E44-571A-4E41-BF12-4366EA1F4BCD}"/>
              </a:ext>
            </a:extLst>
          </p:cNvPr>
          <p:cNvPicPr>
            <a:picLocks noChangeAspect="1"/>
          </p:cNvPicPr>
          <p:nvPr/>
        </p:nvPicPr>
        <p:blipFill>
          <a:blip r:embed="rId3"/>
          <a:stretch>
            <a:fillRect/>
          </a:stretch>
        </p:blipFill>
        <p:spPr>
          <a:xfrm>
            <a:off x="5829509" y="1815626"/>
            <a:ext cx="5203252" cy="4150459"/>
          </a:xfrm>
          <a:prstGeom prst="rect">
            <a:avLst/>
          </a:prstGeom>
        </p:spPr>
      </p:pic>
    </p:spTree>
    <p:extLst>
      <p:ext uri="{BB962C8B-B14F-4D97-AF65-F5344CB8AC3E}">
        <p14:creationId xmlns:p14="http://schemas.microsoft.com/office/powerpoint/2010/main" val="33502811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74751229-0244-4FBB-BED1-407467F4C9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E7892A4-2AF3-9943-93DB-BE40C4B45AF8}"/>
              </a:ext>
            </a:extLst>
          </p:cNvPr>
          <p:cNvSpPr>
            <a:spLocks noGrp="1"/>
          </p:cNvSpPr>
          <p:nvPr>
            <p:ph type="title"/>
          </p:nvPr>
        </p:nvSpPr>
        <p:spPr>
          <a:xfrm>
            <a:off x="2197101" y="735283"/>
            <a:ext cx="4978399" cy="3165045"/>
          </a:xfrm>
        </p:spPr>
        <p:txBody>
          <a:bodyPr vert="horz" lIns="91440" tIns="45720" rIns="91440" bIns="45720" rtlCol="0" anchor="b">
            <a:normAutofit/>
          </a:bodyPr>
          <a:lstStyle/>
          <a:p>
            <a:r>
              <a:rPr lang="en-US" sz="5200" b="1" i="1" kern="1200" dirty="0">
                <a:solidFill>
                  <a:schemeClr val="tx1"/>
                </a:solidFill>
                <a:latin typeface="+mj-lt"/>
                <a:ea typeface="+mj-ea"/>
                <a:cs typeface="+mj-cs"/>
              </a:rPr>
              <a:t>Exploratory Data Analysis</a:t>
            </a:r>
            <a:endParaRPr lang="en-US" sz="5200" kern="1200" dirty="0">
              <a:solidFill>
                <a:schemeClr val="tx1"/>
              </a:solidFill>
              <a:latin typeface="+mj-lt"/>
              <a:ea typeface="+mj-ea"/>
              <a:cs typeface="+mj-cs"/>
            </a:endParaRPr>
          </a:p>
        </p:txBody>
      </p:sp>
      <p:pic>
        <p:nvPicPr>
          <p:cNvPr id="25" name="Graphic 24" descr="Statistics">
            <a:extLst>
              <a:ext uri="{FF2B5EF4-FFF2-40B4-BE49-F238E27FC236}">
                <a16:creationId xmlns:a16="http://schemas.microsoft.com/office/drawing/2014/main" id="{9766C45E-8917-4FF3-AAF8-73B6FCEB18B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17549" y="2776619"/>
            <a:ext cx="1289051" cy="1289051"/>
          </a:xfrm>
          <a:prstGeom prst="rect">
            <a:avLst/>
          </a:prstGeom>
        </p:spPr>
      </p:pic>
      <p:pic>
        <p:nvPicPr>
          <p:cNvPr id="27" name="Graphic 26" descr="Statistics">
            <a:extLst>
              <a:ext uri="{FF2B5EF4-FFF2-40B4-BE49-F238E27FC236}">
                <a16:creationId xmlns:a16="http://schemas.microsoft.com/office/drawing/2014/main" id="{F4F535DF-E58B-4640-8CC8-7B113BF2AE9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5000"/>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07815" y="716407"/>
            <a:ext cx="5411343" cy="5411343"/>
          </a:xfrm>
          <a:prstGeom prst="rect">
            <a:avLst/>
          </a:prstGeom>
        </p:spPr>
      </p:pic>
    </p:spTree>
    <p:extLst>
      <p:ext uri="{BB962C8B-B14F-4D97-AF65-F5344CB8AC3E}">
        <p14:creationId xmlns:p14="http://schemas.microsoft.com/office/powerpoint/2010/main" val="22361627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6" name="Rectangle 65">
            <a:extLst>
              <a:ext uri="{FF2B5EF4-FFF2-40B4-BE49-F238E27FC236}">
                <a16:creationId xmlns:a16="http://schemas.microsoft.com/office/drawing/2014/main" id="{0B9EE3F3-89B7-43C3-8651-C4C9683099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9869ECC-EB76-D54F-BDA4-7576BFABFC3E}"/>
              </a:ext>
            </a:extLst>
          </p:cNvPr>
          <p:cNvSpPr>
            <a:spLocks noGrp="1"/>
          </p:cNvSpPr>
          <p:nvPr>
            <p:ph type="title"/>
          </p:nvPr>
        </p:nvSpPr>
        <p:spPr>
          <a:xfrm>
            <a:off x="411480" y="735910"/>
            <a:ext cx="4443154" cy="1328451"/>
          </a:xfrm>
        </p:spPr>
        <p:txBody>
          <a:bodyPr anchor="b">
            <a:normAutofit/>
          </a:bodyPr>
          <a:lstStyle/>
          <a:p>
            <a:r>
              <a:rPr lang="en-US" sz="3400" b="1" i="1" dirty="0"/>
              <a:t>Exploratory Data Analysis:</a:t>
            </a:r>
            <a:endParaRPr lang="en-US" sz="3400" dirty="0"/>
          </a:p>
        </p:txBody>
      </p:sp>
      <p:sp>
        <p:nvSpPr>
          <p:cNvPr id="68" name="Rectangle 67">
            <a:extLst>
              <a:ext uri="{FF2B5EF4-FFF2-40B4-BE49-F238E27FC236}">
                <a16:creationId xmlns:a16="http://schemas.microsoft.com/office/drawing/2014/main" id="{33AE4636-AEEC-45D6-84D4-7AC2DA48EC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49223" y="38793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70" name="Rectangle 69">
            <a:extLst>
              <a:ext uri="{FF2B5EF4-FFF2-40B4-BE49-F238E27FC236}">
                <a16:creationId xmlns:a16="http://schemas.microsoft.com/office/drawing/2014/main" id="{8D9CE0F4-2EB2-4F1F-8AAC-DB3571D9FE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1480" y="2285541"/>
            <a:ext cx="438912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54442C9B-C80E-6C41-8A6C-F9D50FF61491}"/>
              </a:ext>
            </a:extLst>
          </p:cNvPr>
          <p:cNvSpPr>
            <a:spLocks noGrp="1"/>
          </p:cNvSpPr>
          <p:nvPr>
            <p:ph idx="1"/>
          </p:nvPr>
        </p:nvSpPr>
        <p:spPr>
          <a:xfrm>
            <a:off x="411479" y="2499886"/>
            <a:ext cx="6424036" cy="3622204"/>
          </a:xfrm>
        </p:spPr>
        <p:txBody>
          <a:bodyPr>
            <a:normAutofit lnSpcReduction="10000"/>
          </a:bodyPr>
          <a:lstStyle/>
          <a:p>
            <a:r>
              <a:rPr lang="en-US" sz="1800" dirty="0"/>
              <a:t>Remove Duplicate Rows </a:t>
            </a:r>
          </a:p>
          <a:p>
            <a:endParaRPr lang="en-US" sz="1800" dirty="0"/>
          </a:p>
          <a:p>
            <a:pPr marL="0" indent="0">
              <a:buNone/>
            </a:pPr>
            <a:endParaRPr lang="en-US" sz="1800" dirty="0"/>
          </a:p>
          <a:p>
            <a:endParaRPr lang="en-US" sz="1800" dirty="0"/>
          </a:p>
          <a:p>
            <a:r>
              <a:rPr lang="en-US" sz="1800" dirty="0"/>
              <a:t>Remove Irrelevant observations – removed “PID”</a:t>
            </a:r>
          </a:p>
          <a:p>
            <a:endParaRPr lang="en-US" sz="1800" dirty="0"/>
          </a:p>
          <a:p>
            <a:pPr marL="0" indent="0">
              <a:buNone/>
            </a:pPr>
            <a:r>
              <a:rPr lang="en-US" sz="1800" dirty="0"/>
              <a:t> </a:t>
            </a:r>
          </a:p>
          <a:p>
            <a:endParaRPr lang="en-US" sz="1800" dirty="0"/>
          </a:p>
          <a:p>
            <a:endParaRPr lang="en-US" sz="1800" dirty="0"/>
          </a:p>
          <a:p>
            <a:r>
              <a:rPr lang="en-US" sz="1800" dirty="0"/>
              <a:t>Create a list of Variables with Missing Values and Cleaned It</a:t>
            </a:r>
          </a:p>
          <a:p>
            <a:endParaRPr lang="en-US" sz="1800" dirty="0"/>
          </a:p>
        </p:txBody>
      </p:sp>
      <p:sp>
        <p:nvSpPr>
          <p:cNvPr id="5" name="Rectangle 1">
            <a:extLst>
              <a:ext uri="{FF2B5EF4-FFF2-40B4-BE49-F238E27FC236}">
                <a16:creationId xmlns:a16="http://schemas.microsoft.com/office/drawing/2014/main" id="{F9DA8A10-800F-9A41-BCB1-8FEDB26BA7A8}"/>
              </a:ext>
            </a:extLst>
          </p:cNvPr>
          <p:cNvSpPr>
            <a:spLocks noChangeArrowheads="1"/>
          </p:cNvSpPr>
          <p:nvPr/>
        </p:nvSpPr>
        <p:spPr bwMode="auto">
          <a:xfrm>
            <a:off x="8871271" y="1542365"/>
            <a:ext cx="8435922" cy="521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204723" bIns="-184092" numCol="1" anchor="ctr" anchorCtr="0" compatLnSpc="1">
            <a:prstTxWarp prst="textNoShape">
              <a:avLst/>
            </a:prstTxWarp>
            <a:spAutoFit/>
          </a:bodyPr>
          <a:lstStyle/>
          <a:p>
            <a:pPr marL="0" marR="0" lvl="0" indent="0" algn="l" defTabSz="914400" rtl="0" eaLnBrk="0" fontAlgn="base" latinLnBrk="0" hangingPunct="0">
              <a:spcBef>
                <a:spcPct val="0"/>
              </a:spcBef>
              <a:spcAft>
                <a:spcPts val="600"/>
              </a:spcAft>
              <a:buClrTx/>
              <a:buSzTx/>
              <a:buFontTx/>
              <a:buNone/>
              <a:tabLst/>
            </a:pPr>
            <a:br>
              <a:rPr kumimoji="0" lang="en-US" altLang="en-US" sz="1000" b="0" i="0" u="none" strike="noStrike" cap="none" normalizeH="0" baseline="0">
                <a:ln>
                  <a:noFill/>
                </a:ln>
                <a:solidFill>
                  <a:srgbClr val="000000"/>
                </a:solidFill>
                <a:effectLst/>
                <a:latin typeface="Courier New" panose="02070309020205020404" pitchFamily="49" charset="0"/>
              </a:rPr>
            </a:br>
            <a:endParaRPr kumimoji="0" lang="en-US" altLang="en-US" sz="1000" b="0" i="0" u="none" strike="noStrike" cap="none" normalizeH="0" baseline="0">
              <a:ln>
                <a:noFill/>
              </a:ln>
              <a:solidFill>
                <a:srgbClr val="000000"/>
              </a:solidFill>
              <a:effectLst/>
              <a:latin typeface="Courier New" panose="02070309020205020404" pitchFamily="49" charset="0"/>
            </a:endParaRPr>
          </a:p>
          <a:p>
            <a:pPr marL="0" marR="0" lvl="0" indent="0" algn="l" defTabSz="914400" rtl="0" eaLnBrk="0" fontAlgn="base" latinLnBrk="0" hangingPunct="0">
              <a:spcBef>
                <a:spcPct val="0"/>
              </a:spcBef>
              <a:spcAft>
                <a:spcPts val="60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7" name="Table 6">
            <a:extLst>
              <a:ext uri="{FF2B5EF4-FFF2-40B4-BE49-F238E27FC236}">
                <a16:creationId xmlns:a16="http://schemas.microsoft.com/office/drawing/2014/main" id="{6D4EE120-F471-1D43-AC06-F736F3044A66}"/>
              </a:ext>
            </a:extLst>
          </p:cNvPr>
          <p:cNvGraphicFramePr>
            <a:graphicFrameLocks noGrp="1"/>
          </p:cNvGraphicFramePr>
          <p:nvPr>
            <p:extLst>
              <p:ext uri="{D42A27DB-BD31-4B8C-83A1-F6EECF244321}">
                <p14:modId xmlns:p14="http://schemas.microsoft.com/office/powerpoint/2010/main" val="3949416428"/>
              </p:ext>
            </p:extLst>
          </p:nvPr>
        </p:nvGraphicFramePr>
        <p:xfrm>
          <a:off x="8229598" y="884420"/>
          <a:ext cx="2758192" cy="5292534"/>
        </p:xfrm>
        <a:graphic>
          <a:graphicData uri="http://schemas.openxmlformats.org/drawingml/2006/table">
            <a:tbl>
              <a:tblPr/>
              <a:tblGrid>
                <a:gridCol w="1379096">
                  <a:extLst>
                    <a:ext uri="{9D8B030D-6E8A-4147-A177-3AD203B41FA5}">
                      <a16:colId xmlns:a16="http://schemas.microsoft.com/office/drawing/2014/main" val="3573971263"/>
                    </a:ext>
                  </a:extLst>
                </a:gridCol>
                <a:gridCol w="1379096">
                  <a:extLst>
                    <a:ext uri="{9D8B030D-6E8A-4147-A177-3AD203B41FA5}">
                      <a16:colId xmlns:a16="http://schemas.microsoft.com/office/drawing/2014/main" val="3854918632"/>
                    </a:ext>
                  </a:extLst>
                </a:gridCol>
              </a:tblGrid>
              <a:tr h="203559">
                <a:tc>
                  <a:txBody>
                    <a:bodyPr/>
                    <a:lstStyle/>
                    <a:p>
                      <a:pPr algn="r" fontAlgn="ctr"/>
                      <a:endParaRPr lang="en-US" sz="800" b="1">
                        <a:effectLst/>
                      </a:endParaRPr>
                    </a:p>
                  </a:txBody>
                  <a:tcPr marL="41840" marR="41840" marT="20920" marB="20920" anchor="ctr">
                    <a:lnL>
                      <a:noFill/>
                    </a:lnL>
                    <a:lnR>
                      <a:noFill/>
                    </a:lnR>
                    <a:lnT>
                      <a:noFill/>
                    </a:lnT>
                    <a:lnB>
                      <a:noFill/>
                    </a:lnB>
                    <a:solidFill>
                      <a:srgbClr val="FFFFFF"/>
                    </a:solidFill>
                  </a:tcPr>
                </a:tc>
                <a:tc>
                  <a:txBody>
                    <a:bodyPr/>
                    <a:lstStyle/>
                    <a:p>
                      <a:pPr algn="r" fontAlgn="ctr"/>
                      <a:r>
                        <a:rPr lang="en-US" sz="800" b="1">
                          <a:effectLst/>
                        </a:rPr>
                        <a:t>Missing</a:t>
                      </a:r>
                    </a:p>
                  </a:txBody>
                  <a:tcPr marL="41840" marR="41840" marT="20920" marB="20920" anchor="ctr">
                    <a:lnL>
                      <a:noFill/>
                    </a:lnL>
                    <a:lnR>
                      <a:noFill/>
                    </a:lnR>
                    <a:lnT>
                      <a:noFill/>
                    </a:lnT>
                    <a:lnB>
                      <a:noFill/>
                    </a:lnB>
                    <a:solidFill>
                      <a:srgbClr val="FFFFFF"/>
                    </a:solidFill>
                  </a:tcPr>
                </a:tc>
                <a:extLst>
                  <a:ext uri="{0D108BD9-81ED-4DB2-BD59-A6C34878D82A}">
                    <a16:rowId xmlns:a16="http://schemas.microsoft.com/office/drawing/2014/main" val="4106759749"/>
                  </a:ext>
                </a:extLst>
              </a:tr>
              <a:tr h="203559">
                <a:tc>
                  <a:txBody>
                    <a:bodyPr/>
                    <a:lstStyle/>
                    <a:p>
                      <a:pPr algn="r" fontAlgn="ctr"/>
                      <a:r>
                        <a:rPr lang="en-US" sz="800">
                          <a:effectLst/>
                        </a:rPr>
                        <a:t>PoolQC</a:t>
                      </a:r>
                    </a:p>
                  </a:txBody>
                  <a:tcPr marL="41840" marR="41840" marT="20920" marB="20920" anchor="ctr">
                    <a:lnL>
                      <a:noFill/>
                    </a:lnL>
                    <a:lnR>
                      <a:noFill/>
                    </a:lnR>
                    <a:lnT>
                      <a:noFill/>
                    </a:lnT>
                    <a:lnB>
                      <a:noFill/>
                    </a:lnB>
                    <a:solidFill>
                      <a:srgbClr val="F5F5F5"/>
                    </a:solidFill>
                  </a:tcPr>
                </a:tc>
                <a:tc>
                  <a:txBody>
                    <a:bodyPr/>
                    <a:lstStyle/>
                    <a:p>
                      <a:pPr algn="r" fontAlgn="ctr"/>
                      <a:r>
                        <a:rPr lang="en-US" sz="800">
                          <a:effectLst/>
                        </a:rPr>
                        <a:t>2571</a:t>
                      </a:r>
                    </a:p>
                  </a:txBody>
                  <a:tcPr marL="41840" marR="41840" marT="20920" marB="20920" anchor="ctr">
                    <a:lnL>
                      <a:noFill/>
                    </a:lnL>
                    <a:lnR>
                      <a:noFill/>
                    </a:lnR>
                    <a:lnT>
                      <a:noFill/>
                    </a:lnT>
                    <a:lnB>
                      <a:noFill/>
                    </a:lnB>
                    <a:solidFill>
                      <a:srgbClr val="F5F5F5"/>
                    </a:solidFill>
                  </a:tcPr>
                </a:tc>
                <a:extLst>
                  <a:ext uri="{0D108BD9-81ED-4DB2-BD59-A6C34878D82A}">
                    <a16:rowId xmlns:a16="http://schemas.microsoft.com/office/drawing/2014/main" val="2760493732"/>
                  </a:ext>
                </a:extLst>
              </a:tr>
              <a:tr h="203559">
                <a:tc>
                  <a:txBody>
                    <a:bodyPr/>
                    <a:lstStyle/>
                    <a:p>
                      <a:pPr algn="r" fontAlgn="ctr"/>
                      <a:r>
                        <a:rPr lang="en-US" sz="800">
                          <a:effectLst/>
                        </a:rPr>
                        <a:t>MiscFeature</a:t>
                      </a:r>
                    </a:p>
                  </a:txBody>
                  <a:tcPr marL="41840" marR="41840" marT="20920" marB="20920" anchor="ctr">
                    <a:lnL>
                      <a:noFill/>
                    </a:lnL>
                    <a:lnR>
                      <a:noFill/>
                    </a:lnR>
                    <a:lnT>
                      <a:noFill/>
                    </a:lnT>
                    <a:lnB>
                      <a:noFill/>
                    </a:lnB>
                    <a:solidFill>
                      <a:srgbClr val="FFFFFF"/>
                    </a:solidFill>
                  </a:tcPr>
                </a:tc>
                <a:tc>
                  <a:txBody>
                    <a:bodyPr/>
                    <a:lstStyle/>
                    <a:p>
                      <a:pPr algn="r" fontAlgn="ctr"/>
                      <a:r>
                        <a:rPr lang="en-US" sz="800">
                          <a:effectLst/>
                        </a:rPr>
                        <a:t>2483</a:t>
                      </a:r>
                    </a:p>
                  </a:txBody>
                  <a:tcPr marL="41840" marR="41840" marT="20920" marB="20920" anchor="ctr">
                    <a:lnL>
                      <a:noFill/>
                    </a:lnL>
                    <a:lnR>
                      <a:noFill/>
                    </a:lnR>
                    <a:lnT>
                      <a:noFill/>
                    </a:lnT>
                    <a:lnB>
                      <a:noFill/>
                    </a:lnB>
                    <a:solidFill>
                      <a:srgbClr val="FFFFFF"/>
                    </a:solidFill>
                  </a:tcPr>
                </a:tc>
                <a:extLst>
                  <a:ext uri="{0D108BD9-81ED-4DB2-BD59-A6C34878D82A}">
                    <a16:rowId xmlns:a16="http://schemas.microsoft.com/office/drawing/2014/main" val="752278679"/>
                  </a:ext>
                </a:extLst>
              </a:tr>
              <a:tr h="203559">
                <a:tc>
                  <a:txBody>
                    <a:bodyPr/>
                    <a:lstStyle/>
                    <a:p>
                      <a:pPr algn="r" fontAlgn="ctr"/>
                      <a:r>
                        <a:rPr lang="en-US" sz="800">
                          <a:effectLst/>
                        </a:rPr>
                        <a:t>Alley</a:t>
                      </a:r>
                    </a:p>
                  </a:txBody>
                  <a:tcPr marL="41840" marR="41840" marT="20920" marB="20920" anchor="ctr">
                    <a:lnL>
                      <a:noFill/>
                    </a:lnL>
                    <a:lnR>
                      <a:noFill/>
                    </a:lnR>
                    <a:lnT>
                      <a:noFill/>
                    </a:lnT>
                    <a:lnB>
                      <a:noFill/>
                    </a:lnB>
                    <a:solidFill>
                      <a:srgbClr val="F5F5F5"/>
                    </a:solidFill>
                  </a:tcPr>
                </a:tc>
                <a:tc>
                  <a:txBody>
                    <a:bodyPr/>
                    <a:lstStyle/>
                    <a:p>
                      <a:pPr algn="r" fontAlgn="ctr"/>
                      <a:r>
                        <a:rPr lang="en-US" sz="800">
                          <a:effectLst/>
                        </a:rPr>
                        <a:t>2412</a:t>
                      </a:r>
                    </a:p>
                  </a:txBody>
                  <a:tcPr marL="41840" marR="41840" marT="20920" marB="20920" anchor="ctr">
                    <a:lnL>
                      <a:noFill/>
                    </a:lnL>
                    <a:lnR>
                      <a:noFill/>
                    </a:lnR>
                    <a:lnT>
                      <a:noFill/>
                    </a:lnT>
                    <a:lnB>
                      <a:noFill/>
                    </a:lnB>
                    <a:solidFill>
                      <a:srgbClr val="F5F5F5"/>
                    </a:solidFill>
                  </a:tcPr>
                </a:tc>
                <a:extLst>
                  <a:ext uri="{0D108BD9-81ED-4DB2-BD59-A6C34878D82A}">
                    <a16:rowId xmlns:a16="http://schemas.microsoft.com/office/drawing/2014/main" val="920395848"/>
                  </a:ext>
                </a:extLst>
              </a:tr>
              <a:tr h="203559">
                <a:tc>
                  <a:txBody>
                    <a:bodyPr/>
                    <a:lstStyle/>
                    <a:p>
                      <a:pPr algn="r" fontAlgn="ctr"/>
                      <a:r>
                        <a:rPr lang="en-US" sz="800">
                          <a:effectLst/>
                        </a:rPr>
                        <a:t>Fence</a:t>
                      </a:r>
                    </a:p>
                  </a:txBody>
                  <a:tcPr marL="41840" marR="41840" marT="20920" marB="20920" anchor="ctr">
                    <a:lnL>
                      <a:noFill/>
                    </a:lnL>
                    <a:lnR>
                      <a:noFill/>
                    </a:lnR>
                    <a:lnT>
                      <a:noFill/>
                    </a:lnT>
                    <a:lnB>
                      <a:noFill/>
                    </a:lnB>
                    <a:solidFill>
                      <a:srgbClr val="FFFFFF"/>
                    </a:solidFill>
                  </a:tcPr>
                </a:tc>
                <a:tc>
                  <a:txBody>
                    <a:bodyPr/>
                    <a:lstStyle/>
                    <a:p>
                      <a:pPr algn="r" fontAlgn="ctr"/>
                      <a:r>
                        <a:rPr lang="en-US" sz="800">
                          <a:effectLst/>
                        </a:rPr>
                        <a:t>2055</a:t>
                      </a:r>
                    </a:p>
                  </a:txBody>
                  <a:tcPr marL="41840" marR="41840" marT="20920" marB="20920" anchor="ctr">
                    <a:lnL>
                      <a:noFill/>
                    </a:lnL>
                    <a:lnR>
                      <a:noFill/>
                    </a:lnR>
                    <a:lnT>
                      <a:noFill/>
                    </a:lnT>
                    <a:lnB>
                      <a:noFill/>
                    </a:lnB>
                    <a:solidFill>
                      <a:srgbClr val="FFFFFF"/>
                    </a:solidFill>
                  </a:tcPr>
                </a:tc>
                <a:extLst>
                  <a:ext uri="{0D108BD9-81ED-4DB2-BD59-A6C34878D82A}">
                    <a16:rowId xmlns:a16="http://schemas.microsoft.com/office/drawing/2014/main" val="3625764208"/>
                  </a:ext>
                </a:extLst>
              </a:tr>
              <a:tr h="203559">
                <a:tc>
                  <a:txBody>
                    <a:bodyPr/>
                    <a:lstStyle/>
                    <a:p>
                      <a:pPr algn="r" fontAlgn="ctr"/>
                      <a:r>
                        <a:rPr lang="en-US" sz="800">
                          <a:effectLst/>
                        </a:rPr>
                        <a:t>FireplaceQu</a:t>
                      </a:r>
                    </a:p>
                  </a:txBody>
                  <a:tcPr marL="41840" marR="41840" marT="20920" marB="20920" anchor="ctr">
                    <a:lnL>
                      <a:noFill/>
                    </a:lnL>
                    <a:lnR>
                      <a:noFill/>
                    </a:lnR>
                    <a:lnT>
                      <a:noFill/>
                    </a:lnT>
                    <a:lnB>
                      <a:noFill/>
                    </a:lnB>
                    <a:solidFill>
                      <a:srgbClr val="F5F5F5"/>
                    </a:solidFill>
                  </a:tcPr>
                </a:tc>
                <a:tc>
                  <a:txBody>
                    <a:bodyPr/>
                    <a:lstStyle/>
                    <a:p>
                      <a:pPr algn="r" fontAlgn="ctr"/>
                      <a:r>
                        <a:rPr lang="en-US" sz="800">
                          <a:effectLst/>
                        </a:rPr>
                        <a:t>1241</a:t>
                      </a:r>
                    </a:p>
                  </a:txBody>
                  <a:tcPr marL="41840" marR="41840" marT="20920" marB="20920" anchor="ctr">
                    <a:lnL>
                      <a:noFill/>
                    </a:lnL>
                    <a:lnR>
                      <a:noFill/>
                    </a:lnR>
                    <a:lnT>
                      <a:noFill/>
                    </a:lnT>
                    <a:lnB>
                      <a:noFill/>
                    </a:lnB>
                    <a:solidFill>
                      <a:srgbClr val="F5F5F5"/>
                    </a:solidFill>
                  </a:tcPr>
                </a:tc>
                <a:extLst>
                  <a:ext uri="{0D108BD9-81ED-4DB2-BD59-A6C34878D82A}">
                    <a16:rowId xmlns:a16="http://schemas.microsoft.com/office/drawing/2014/main" val="3588551214"/>
                  </a:ext>
                </a:extLst>
              </a:tr>
              <a:tr h="203559">
                <a:tc>
                  <a:txBody>
                    <a:bodyPr/>
                    <a:lstStyle/>
                    <a:p>
                      <a:pPr algn="r" fontAlgn="ctr"/>
                      <a:r>
                        <a:rPr lang="en-US" sz="800">
                          <a:effectLst/>
                        </a:rPr>
                        <a:t>LotFrontage</a:t>
                      </a:r>
                    </a:p>
                  </a:txBody>
                  <a:tcPr marL="41840" marR="41840" marT="20920" marB="20920" anchor="ctr">
                    <a:lnL>
                      <a:noFill/>
                    </a:lnL>
                    <a:lnR>
                      <a:noFill/>
                    </a:lnR>
                    <a:lnT>
                      <a:noFill/>
                    </a:lnT>
                    <a:lnB>
                      <a:noFill/>
                    </a:lnB>
                    <a:solidFill>
                      <a:srgbClr val="FFFFFF"/>
                    </a:solidFill>
                  </a:tcPr>
                </a:tc>
                <a:tc>
                  <a:txBody>
                    <a:bodyPr/>
                    <a:lstStyle/>
                    <a:p>
                      <a:pPr algn="r" fontAlgn="ctr"/>
                      <a:r>
                        <a:rPr lang="en-US" sz="800">
                          <a:effectLst/>
                        </a:rPr>
                        <a:t>462</a:t>
                      </a:r>
                    </a:p>
                  </a:txBody>
                  <a:tcPr marL="41840" marR="41840" marT="20920" marB="20920" anchor="ctr">
                    <a:lnL>
                      <a:noFill/>
                    </a:lnL>
                    <a:lnR>
                      <a:noFill/>
                    </a:lnR>
                    <a:lnT>
                      <a:noFill/>
                    </a:lnT>
                    <a:lnB>
                      <a:noFill/>
                    </a:lnB>
                    <a:solidFill>
                      <a:srgbClr val="FFFFFF"/>
                    </a:solidFill>
                  </a:tcPr>
                </a:tc>
                <a:extLst>
                  <a:ext uri="{0D108BD9-81ED-4DB2-BD59-A6C34878D82A}">
                    <a16:rowId xmlns:a16="http://schemas.microsoft.com/office/drawing/2014/main" val="3977494259"/>
                  </a:ext>
                </a:extLst>
              </a:tr>
              <a:tr h="203559">
                <a:tc>
                  <a:txBody>
                    <a:bodyPr/>
                    <a:lstStyle/>
                    <a:p>
                      <a:pPr algn="r" fontAlgn="ctr"/>
                      <a:r>
                        <a:rPr lang="en-US" sz="800">
                          <a:effectLst/>
                        </a:rPr>
                        <a:t>GarageFinish</a:t>
                      </a:r>
                    </a:p>
                  </a:txBody>
                  <a:tcPr marL="41840" marR="41840" marT="20920" marB="20920" anchor="ctr">
                    <a:lnL>
                      <a:noFill/>
                    </a:lnL>
                    <a:lnR>
                      <a:noFill/>
                    </a:lnR>
                    <a:lnT>
                      <a:noFill/>
                    </a:lnT>
                    <a:lnB>
                      <a:noFill/>
                    </a:lnB>
                    <a:solidFill>
                      <a:srgbClr val="F5F5F5"/>
                    </a:solidFill>
                  </a:tcPr>
                </a:tc>
                <a:tc>
                  <a:txBody>
                    <a:bodyPr/>
                    <a:lstStyle/>
                    <a:p>
                      <a:pPr algn="r" fontAlgn="ctr"/>
                      <a:r>
                        <a:rPr lang="en-US" sz="800">
                          <a:effectLst/>
                        </a:rPr>
                        <a:t>129</a:t>
                      </a:r>
                    </a:p>
                  </a:txBody>
                  <a:tcPr marL="41840" marR="41840" marT="20920" marB="20920" anchor="ctr">
                    <a:lnL>
                      <a:noFill/>
                    </a:lnL>
                    <a:lnR>
                      <a:noFill/>
                    </a:lnR>
                    <a:lnT>
                      <a:noFill/>
                    </a:lnT>
                    <a:lnB>
                      <a:noFill/>
                    </a:lnB>
                    <a:solidFill>
                      <a:srgbClr val="F5F5F5"/>
                    </a:solidFill>
                  </a:tcPr>
                </a:tc>
                <a:extLst>
                  <a:ext uri="{0D108BD9-81ED-4DB2-BD59-A6C34878D82A}">
                    <a16:rowId xmlns:a16="http://schemas.microsoft.com/office/drawing/2014/main" val="2993867579"/>
                  </a:ext>
                </a:extLst>
              </a:tr>
              <a:tr h="203559">
                <a:tc>
                  <a:txBody>
                    <a:bodyPr/>
                    <a:lstStyle/>
                    <a:p>
                      <a:pPr algn="r" fontAlgn="ctr"/>
                      <a:r>
                        <a:rPr lang="en-US" sz="800">
                          <a:effectLst/>
                        </a:rPr>
                        <a:t>GarageQual</a:t>
                      </a:r>
                    </a:p>
                  </a:txBody>
                  <a:tcPr marL="41840" marR="41840" marT="20920" marB="20920" anchor="ctr">
                    <a:lnL>
                      <a:noFill/>
                    </a:lnL>
                    <a:lnR>
                      <a:noFill/>
                    </a:lnR>
                    <a:lnT>
                      <a:noFill/>
                    </a:lnT>
                    <a:lnB>
                      <a:noFill/>
                    </a:lnB>
                    <a:solidFill>
                      <a:srgbClr val="FFFFFF"/>
                    </a:solidFill>
                  </a:tcPr>
                </a:tc>
                <a:tc>
                  <a:txBody>
                    <a:bodyPr/>
                    <a:lstStyle/>
                    <a:p>
                      <a:pPr algn="r" fontAlgn="ctr"/>
                      <a:r>
                        <a:rPr lang="en-US" sz="800">
                          <a:effectLst/>
                        </a:rPr>
                        <a:t>129</a:t>
                      </a:r>
                    </a:p>
                  </a:txBody>
                  <a:tcPr marL="41840" marR="41840" marT="20920" marB="20920" anchor="ctr">
                    <a:lnL>
                      <a:noFill/>
                    </a:lnL>
                    <a:lnR>
                      <a:noFill/>
                    </a:lnR>
                    <a:lnT>
                      <a:noFill/>
                    </a:lnT>
                    <a:lnB>
                      <a:noFill/>
                    </a:lnB>
                    <a:solidFill>
                      <a:srgbClr val="FFFFFF"/>
                    </a:solidFill>
                  </a:tcPr>
                </a:tc>
                <a:extLst>
                  <a:ext uri="{0D108BD9-81ED-4DB2-BD59-A6C34878D82A}">
                    <a16:rowId xmlns:a16="http://schemas.microsoft.com/office/drawing/2014/main" val="2979772769"/>
                  </a:ext>
                </a:extLst>
              </a:tr>
              <a:tr h="203559">
                <a:tc>
                  <a:txBody>
                    <a:bodyPr/>
                    <a:lstStyle/>
                    <a:p>
                      <a:pPr algn="r" fontAlgn="ctr"/>
                      <a:r>
                        <a:rPr lang="en-US" sz="800">
                          <a:effectLst/>
                        </a:rPr>
                        <a:t>GarageCond</a:t>
                      </a:r>
                    </a:p>
                  </a:txBody>
                  <a:tcPr marL="41840" marR="41840" marT="20920" marB="20920" anchor="ctr">
                    <a:lnL>
                      <a:noFill/>
                    </a:lnL>
                    <a:lnR>
                      <a:noFill/>
                    </a:lnR>
                    <a:lnT>
                      <a:noFill/>
                    </a:lnT>
                    <a:lnB>
                      <a:noFill/>
                    </a:lnB>
                    <a:solidFill>
                      <a:srgbClr val="F5F5F5"/>
                    </a:solidFill>
                  </a:tcPr>
                </a:tc>
                <a:tc>
                  <a:txBody>
                    <a:bodyPr/>
                    <a:lstStyle/>
                    <a:p>
                      <a:pPr algn="r" fontAlgn="ctr"/>
                      <a:r>
                        <a:rPr lang="en-US" sz="800">
                          <a:effectLst/>
                        </a:rPr>
                        <a:t>129</a:t>
                      </a:r>
                    </a:p>
                  </a:txBody>
                  <a:tcPr marL="41840" marR="41840" marT="20920" marB="20920" anchor="ctr">
                    <a:lnL>
                      <a:noFill/>
                    </a:lnL>
                    <a:lnR>
                      <a:noFill/>
                    </a:lnR>
                    <a:lnT>
                      <a:noFill/>
                    </a:lnT>
                    <a:lnB>
                      <a:noFill/>
                    </a:lnB>
                    <a:solidFill>
                      <a:srgbClr val="F5F5F5"/>
                    </a:solidFill>
                  </a:tcPr>
                </a:tc>
                <a:extLst>
                  <a:ext uri="{0D108BD9-81ED-4DB2-BD59-A6C34878D82A}">
                    <a16:rowId xmlns:a16="http://schemas.microsoft.com/office/drawing/2014/main" val="445538335"/>
                  </a:ext>
                </a:extLst>
              </a:tr>
              <a:tr h="203559">
                <a:tc>
                  <a:txBody>
                    <a:bodyPr/>
                    <a:lstStyle/>
                    <a:p>
                      <a:pPr algn="r" fontAlgn="ctr"/>
                      <a:r>
                        <a:rPr lang="en-US" sz="800">
                          <a:effectLst/>
                        </a:rPr>
                        <a:t>GarageType</a:t>
                      </a:r>
                    </a:p>
                  </a:txBody>
                  <a:tcPr marL="41840" marR="41840" marT="20920" marB="20920" anchor="ctr">
                    <a:lnL>
                      <a:noFill/>
                    </a:lnL>
                    <a:lnR>
                      <a:noFill/>
                    </a:lnR>
                    <a:lnT>
                      <a:noFill/>
                    </a:lnT>
                    <a:lnB>
                      <a:noFill/>
                    </a:lnB>
                    <a:solidFill>
                      <a:srgbClr val="FFFFFF"/>
                    </a:solidFill>
                  </a:tcPr>
                </a:tc>
                <a:tc>
                  <a:txBody>
                    <a:bodyPr/>
                    <a:lstStyle/>
                    <a:p>
                      <a:pPr algn="r" fontAlgn="ctr"/>
                      <a:r>
                        <a:rPr lang="en-US" sz="800">
                          <a:effectLst/>
                        </a:rPr>
                        <a:t>127</a:t>
                      </a:r>
                    </a:p>
                  </a:txBody>
                  <a:tcPr marL="41840" marR="41840" marT="20920" marB="20920" anchor="ctr">
                    <a:lnL>
                      <a:noFill/>
                    </a:lnL>
                    <a:lnR>
                      <a:noFill/>
                    </a:lnR>
                    <a:lnT>
                      <a:noFill/>
                    </a:lnT>
                    <a:lnB>
                      <a:noFill/>
                    </a:lnB>
                    <a:solidFill>
                      <a:srgbClr val="FFFFFF"/>
                    </a:solidFill>
                  </a:tcPr>
                </a:tc>
                <a:extLst>
                  <a:ext uri="{0D108BD9-81ED-4DB2-BD59-A6C34878D82A}">
                    <a16:rowId xmlns:a16="http://schemas.microsoft.com/office/drawing/2014/main" val="3905181520"/>
                  </a:ext>
                </a:extLst>
              </a:tr>
              <a:tr h="203559">
                <a:tc>
                  <a:txBody>
                    <a:bodyPr/>
                    <a:lstStyle/>
                    <a:p>
                      <a:pPr algn="r" fontAlgn="ctr"/>
                      <a:r>
                        <a:rPr lang="en-US" sz="800">
                          <a:effectLst/>
                        </a:rPr>
                        <a:t>BsmtExposure</a:t>
                      </a:r>
                    </a:p>
                  </a:txBody>
                  <a:tcPr marL="41840" marR="41840" marT="20920" marB="20920" anchor="ctr">
                    <a:lnL>
                      <a:noFill/>
                    </a:lnL>
                    <a:lnR>
                      <a:noFill/>
                    </a:lnR>
                    <a:lnT>
                      <a:noFill/>
                    </a:lnT>
                    <a:lnB>
                      <a:noFill/>
                    </a:lnB>
                    <a:solidFill>
                      <a:srgbClr val="F5F5F5"/>
                    </a:solidFill>
                  </a:tcPr>
                </a:tc>
                <a:tc>
                  <a:txBody>
                    <a:bodyPr/>
                    <a:lstStyle/>
                    <a:p>
                      <a:pPr algn="r" fontAlgn="ctr"/>
                      <a:r>
                        <a:rPr lang="en-US" sz="800">
                          <a:effectLst/>
                        </a:rPr>
                        <a:t>71</a:t>
                      </a:r>
                    </a:p>
                  </a:txBody>
                  <a:tcPr marL="41840" marR="41840" marT="20920" marB="20920" anchor="ctr">
                    <a:lnL>
                      <a:noFill/>
                    </a:lnL>
                    <a:lnR>
                      <a:noFill/>
                    </a:lnR>
                    <a:lnT>
                      <a:noFill/>
                    </a:lnT>
                    <a:lnB>
                      <a:noFill/>
                    </a:lnB>
                    <a:solidFill>
                      <a:srgbClr val="F5F5F5"/>
                    </a:solidFill>
                  </a:tcPr>
                </a:tc>
                <a:extLst>
                  <a:ext uri="{0D108BD9-81ED-4DB2-BD59-A6C34878D82A}">
                    <a16:rowId xmlns:a16="http://schemas.microsoft.com/office/drawing/2014/main" val="1140560859"/>
                  </a:ext>
                </a:extLst>
              </a:tr>
              <a:tr h="203559">
                <a:tc>
                  <a:txBody>
                    <a:bodyPr/>
                    <a:lstStyle/>
                    <a:p>
                      <a:pPr algn="r" fontAlgn="ctr"/>
                      <a:r>
                        <a:rPr lang="en-US" sz="800">
                          <a:effectLst/>
                        </a:rPr>
                        <a:t>BsmtFinType2</a:t>
                      </a:r>
                    </a:p>
                  </a:txBody>
                  <a:tcPr marL="41840" marR="41840" marT="20920" marB="20920" anchor="ctr">
                    <a:lnL>
                      <a:noFill/>
                    </a:lnL>
                    <a:lnR>
                      <a:noFill/>
                    </a:lnR>
                    <a:lnT>
                      <a:noFill/>
                    </a:lnT>
                    <a:lnB>
                      <a:noFill/>
                    </a:lnB>
                    <a:solidFill>
                      <a:srgbClr val="FFFFFF"/>
                    </a:solidFill>
                  </a:tcPr>
                </a:tc>
                <a:tc>
                  <a:txBody>
                    <a:bodyPr/>
                    <a:lstStyle/>
                    <a:p>
                      <a:pPr algn="r" fontAlgn="ctr"/>
                      <a:r>
                        <a:rPr lang="en-US" sz="800">
                          <a:effectLst/>
                        </a:rPr>
                        <a:t>70</a:t>
                      </a:r>
                    </a:p>
                  </a:txBody>
                  <a:tcPr marL="41840" marR="41840" marT="20920" marB="20920" anchor="ctr">
                    <a:lnL>
                      <a:noFill/>
                    </a:lnL>
                    <a:lnR>
                      <a:noFill/>
                    </a:lnR>
                    <a:lnT>
                      <a:noFill/>
                    </a:lnT>
                    <a:lnB>
                      <a:noFill/>
                    </a:lnB>
                    <a:solidFill>
                      <a:srgbClr val="FFFFFF"/>
                    </a:solidFill>
                  </a:tcPr>
                </a:tc>
                <a:extLst>
                  <a:ext uri="{0D108BD9-81ED-4DB2-BD59-A6C34878D82A}">
                    <a16:rowId xmlns:a16="http://schemas.microsoft.com/office/drawing/2014/main" val="2449438709"/>
                  </a:ext>
                </a:extLst>
              </a:tr>
              <a:tr h="203559">
                <a:tc>
                  <a:txBody>
                    <a:bodyPr/>
                    <a:lstStyle/>
                    <a:p>
                      <a:pPr algn="r" fontAlgn="ctr"/>
                      <a:r>
                        <a:rPr lang="en-US" sz="800" dirty="0">
                          <a:effectLst/>
                        </a:rPr>
                        <a:t>BsmtFinType1</a:t>
                      </a:r>
                    </a:p>
                  </a:txBody>
                  <a:tcPr marL="41840" marR="41840" marT="20920" marB="20920" anchor="ctr">
                    <a:lnL>
                      <a:noFill/>
                    </a:lnL>
                    <a:lnR>
                      <a:noFill/>
                    </a:lnR>
                    <a:lnT>
                      <a:noFill/>
                    </a:lnT>
                    <a:lnB>
                      <a:noFill/>
                    </a:lnB>
                    <a:solidFill>
                      <a:srgbClr val="F5F5F5"/>
                    </a:solidFill>
                  </a:tcPr>
                </a:tc>
                <a:tc>
                  <a:txBody>
                    <a:bodyPr/>
                    <a:lstStyle/>
                    <a:p>
                      <a:pPr algn="r" fontAlgn="ctr"/>
                      <a:r>
                        <a:rPr lang="en-US" sz="800">
                          <a:effectLst/>
                        </a:rPr>
                        <a:t>69</a:t>
                      </a:r>
                    </a:p>
                  </a:txBody>
                  <a:tcPr marL="41840" marR="41840" marT="20920" marB="20920" anchor="ctr">
                    <a:lnL>
                      <a:noFill/>
                    </a:lnL>
                    <a:lnR>
                      <a:noFill/>
                    </a:lnR>
                    <a:lnT>
                      <a:noFill/>
                    </a:lnT>
                    <a:lnB>
                      <a:noFill/>
                    </a:lnB>
                    <a:solidFill>
                      <a:srgbClr val="F5F5F5"/>
                    </a:solidFill>
                  </a:tcPr>
                </a:tc>
                <a:extLst>
                  <a:ext uri="{0D108BD9-81ED-4DB2-BD59-A6C34878D82A}">
                    <a16:rowId xmlns:a16="http://schemas.microsoft.com/office/drawing/2014/main" val="3449332785"/>
                  </a:ext>
                </a:extLst>
              </a:tr>
              <a:tr h="203559">
                <a:tc>
                  <a:txBody>
                    <a:bodyPr/>
                    <a:lstStyle/>
                    <a:p>
                      <a:pPr algn="r" fontAlgn="ctr"/>
                      <a:r>
                        <a:rPr lang="en-US" sz="800">
                          <a:effectLst/>
                        </a:rPr>
                        <a:t>BsmtCond</a:t>
                      </a:r>
                    </a:p>
                  </a:txBody>
                  <a:tcPr marL="41840" marR="41840" marT="20920" marB="20920" anchor="ctr">
                    <a:lnL>
                      <a:noFill/>
                    </a:lnL>
                    <a:lnR>
                      <a:noFill/>
                    </a:lnR>
                    <a:lnT>
                      <a:noFill/>
                    </a:lnT>
                    <a:lnB>
                      <a:noFill/>
                    </a:lnB>
                    <a:solidFill>
                      <a:srgbClr val="FFFFFF"/>
                    </a:solidFill>
                  </a:tcPr>
                </a:tc>
                <a:tc>
                  <a:txBody>
                    <a:bodyPr/>
                    <a:lstStyle/>
                    <a:p>
                      <a:pPr algn="r" fontAlgn="ctr"/>
                      <a:r>
                        <a:rPr lang="en-US" sz="800">
                          <a:effectLst/>
                        </a:rPr>
                        <a:t>69</a:t>
                      </a:r>
                    </a:p>
                  </a:txBody>
                  <a:tcPr marL="41840" marR="41840" marT="20920" marB="20920" anchor="ctr">
                    <a:lnL>
                      <a:noFill/>
                    </a:lnL>
                    <a:lnR>
                      <a:noFill/>
                    </a:lnR>
                    <a:lnT>
                      <a:noFill/>
                    </a:lnT>
                    <a:lnB>
                      <a:noFill/>
                    </a:lnB>
                    <a:solidFill>
                      <a:srgbClr val="FFFFFF"/>
                    </a:solidFill>
                  </a:tcPr>
                </a:tc>
                <a:extLst>
                  <a:ext uri="{0D108BD9-81ED-4DB2-BD59-A6C34878D82A}">
                    <a16:rowId xmlns:a16="http://schemas.microsoft.com/office/drawing/2014/main" val="3687661377"/>
                  </a:ext>
                </a:extLst>
              </a:tr>
              <a:tr h="203559">
                <a:tc>
                  <a:txBody>
                    <a:bodyPr/>
                    <a:lstStyle/>
                    <a:p>
                      <a:pPr algn="r" fontAlgn="ctr"/>
                      <a:r>
                        <a:rPr lang="en-US" sz="800">
                          <a:effectLst/>
                        </a:rPr>
                        <a:t>BsmtQual</a:t>
                      </a:r>
                    </a:p>
                  </a:txBody>
                  <a:tcPr marL="41840" marR="41840" marT="20920" marB="20920" anchor="ctr">
                    <a:lnL>
                      <a:noFill/>
                    </a:lnL>
                    <a:lnR>
                      <a:noFill/>
                    </a:lnR>
                    <a:lnT>
                      <a:noFill/>
                    </a:lnT>
                    <a:lnB>
                      <a:noFill/>
                    </a:lnB>
                    <a:solidFill>
                      <a:srgbClr val="F5F5F5"/>
                    </a:solidFill>
                  </a:tcPr>
                </a:tc>
                <a:tc>
                  <a:txBody>
                    <a:bodyPr/>
                    <a:lstStyle/>
                    <a:p>
                      <a:pPr algn="r" fontAlgn="ctr"/>
                      <a:r>
                        <a:rPr lang="en-US" sz="800">
                          <a:effectLst/>
                        </a:rPr>
                        <a:t>69</a:t>
                      </a:r>
                    </a:p>
                  </a:txBody>
                  <a:tcPr marL="41840" marR="41840" marT="20920" marB="20920" anchor="ctr">
                    <a:lnL>
                      <a:noFill/>
                    </a:lnL>
                    <a:lnR>
                      <a:noFill/>
                    </a:lnR>
                    <a:lnT>
                      <a:noFill/>
                    </a:lnT>
                    <a:lnB>
                      <a:noFill/>
                    </a:lnB>
                    <a:solidFill>
                      <a:srgbClr val="F5F5F5"/>
                    </a:solidFill>
                  </a:tcPr>
                </a:tc>
                <a:extLst>
                  <a:ext uri="{0D108BD9-81ED-4DB2-BD59-A6C34878D82A}">
                    <a16:rowId xmlns:a16="http://schemas.microsoft.com/office/drawing/2014/main" val="3071798507"/>
                  </a:ext>
                </a:extLst>
              </a:tr>
              <a:tr h="203559">
                <a:tc>
                  <a:txBody>
                    <a:bodyPr/>
                    <a:lstStyle/>
                    <a:p>
                      <a:pPr algn="r" fontAlgn="ctr"/>
                      <a:r>
                        <a:rPr lang="en-US" sz="800">
                          <a:effectLst/>
                        </a:rPr>
                        <a:t>MasVnrArea</a:t>
                      </a:r>
                    </a:p>
                  </a:txBody>
                  <a:tcPr marL="41840" marR="41840" marT="20920" marB="20920" anchor="ctr">
                    <a:lnL>
                      <a:noFill/>
                    </a:lnL>
                    <a:lnR>
                      <a:noFill/>
                    </a:lnR>
                    <a:lnT>
                      <a:noFill/>
                    </a:lnT>
                    <a:lnB>
                      <a:noFill/>
                    </a:lnB>
                    <a:solidFill>
                      <a:srgbClr val="FFFFFF"/>
                    </a:solidFill>
                  </a:tcPr>
                </a:tc>
                <a:tc>
                  <a:txBody>
                    <a:bodyPr/>
                    <a:lstStyle/>
                    <a:p>
                      <a:pPr algn="r" fontAlgn="ctr"/>
                      <a:r>
                        <a:rPr lang="en-US" sz="800">
                          <a:effectLst/>
                        </a:rPr>
                        <a:t>14</a:t>
                      </a:r>
                    </a:p>
                  </a:txBody>
                  <a:tcPr marL="41840" marR="41840" marT="20920" marB="20920" anchor="ctr">
                    <a:lnL>
                      <a:noFill/>
                    </a:lnL>
                    <a:lnR>
                      <a:noFill/>
                    </a:lnR>
                    <a:lnT>
                      <a:noFill/>
                    </a:lnT>
                    <a:lnB>
                      <a:noFill/>
                    </a:lnB>
                    <a:solidFill>
                      <a:srgbClr val="FFFFFF"/>
                    </a:solidFill>
                  </a:tcPr>
                </a:tc>
                <a:extLst>
                  <a:ext uri="{0D108BD9-81ED-4DB2-BD59-A6C34878D82A}">
                    <a16:rowId xmlns:a16="http://schemas.microsoft.com/office/drawing/2014/main" val="347401728"/>
                  </a:ext>
                </a:extLst>
              </a:tr>
              <a:tr h="203559">
                <a:tc>
                  <a:txBody>
                    <a:bodyPr/>
                    <a:lstStyle/>
                    <a:p>
                      <a:pPr algn="r" fontAlgn="ctr"/>
                      <a:r>
                        <a:rPr lang="en-US" sz="800">
                          <a:effectLst/>
                        </a:rPr>
                        <a:t>MasVnrType</a:t>
                      </a:r>
                    </a:p>
                  </a:txBody>
                  <a:tcPr marL="41840" marR="41840" marT="20920" marB="20920" anchor="ctr">
                    <a:lnL>
                      <a:noFill/>
                    </a:lnL>
                    <a:lnR>
                      <a:noFill/>
                    </a:lnR>
                    <a:lnT>
                      <a:noFill/>
                    </a:lnT>
                    <a:lnB>
                      <a:noFill/>
                    </a:lnB>
                    <a:solidFill>
                      <a:srgbClr val="F5F5F5"/>
                    </a:solidFill>
                  </a:tcPr>
                </a:tc>
                <a:tc>
                  <a:txBody>
                    <a:bodyPr/>
                    <a:lstStyle/>
                    <a:p>
                      <a:pPr algn="r" fontAlgn="ctr"/>
                      <a:r>
                        <a:rPr lang="en-US" sz="800">
                          <a:effectLst/>
                        </a:rPr>
                        <a:t>14</a:t>
                      </a:r>
                    </a:p>
                  </a:txBody>
                  <a:tcPr marL="41840" marR="41840" marT="20920" marB="20920" anchor="ctr">
                    <a:lnL>
                      <a:noFill/>
                    </a:lnL>
                    <a:lnR>
                      <a:noFill/>
                    </a:lnR>
                    <a:lnT>
                      <a:noFill/>
                    </a:lnT>
                    <a:lnB>
                      <a:noFill/>
                    </a:lnB>
                    <a:solidFill>
                      <a:srgbClr val="F5F5F5"/>
                    </a:solidFill>
                  </a:tcPr>
                </a:tc>
                <a:extLst>
                  <a:ext uri="{0D108BD9-81ED-4DB2-BD59-A6C34878D82A}">
                    <a16:rowId xmlns:a16="http://schemas.microsoft.com/office/drawing/2014/main" val="3572924424"/>
                  </a:ext>
                </a:extLst>
              </a:tr>
              <a:tr h="203559">
                <a:tc>
                  <a:txBody>
                    <a:bodyPr/>
                    <a:lstStyle/>
                    <a:p>
                      <a:pPr algn="r" fontAlgn="ctr"/>
                      <a:r>
                        <a:rPr lang="en-US" sz="800">
                          <a:effectLst/>
                        </a:rPr>
                        <a:t>BsmtFullBath</a:t>
                      </a:r>
                    </a:p>
                  </a:txBody>
                  <a:tcPr marL="41840" marR="41840" marT="20920" marB="20920" anchor="ctr">
                    <a:lnL>
                      <a:noFill/>
                    </a:lnL>
                    <a:lnR>
                      <a:noFill/>
                    </a:lnR>
                    <a:lnT>
                      <a:noFill/>
                    </a:lnT>
                    <a:lnB>
                      <a:noFill/>
                    </a:lnB>
                    <a:solidFill>
                      <a:srgbClr val="FFFFFF"/>
                    </a:solidFill>
                  </a:tcPr>
                </a:tc>
                <a:tc>
                  <a:txBody>
                    <a:bodyPr/>
                    <a:lstStyle/>
                    <a:p>
                      <a:pPr algn="r" fontAlgn="ctr"/>
                      <a:r>
                        <a:rPr lang="en-US" sz="800">
                          <a:effectLst/>
                        </a:rPr>
                        <a:t>2</a:t>
                      </a:r>
                    </a:p>
                  </a:txBody>
                  <a:tcPr marL="41840" marR="41840" marT="20920" marB="20920" anchor="ctr">
                    <a:lnL>
                      <a:noFill/>
                    </a:lnL>
                    <a:lnR>
                      <a:noFill/>
                    </a:lnR>
                    <a:lnT>
                      <a:noFill/>
                    </a:lnT>
                    <a:lnB>
                      <a:noFill/>
                    </a:lnB>
                    <a:solidFill>
                      <a:srgbClr val="FFFFFF"/>
                    </a:solidFill>
                  </a:tcPr>
                </a:tc>
                <a:extLst>
                  <a:ext uri="{0D108BD9-81ED-4DB2-BD59-A6C34878D82A}">
                    <a16:rowId xmlns:a16="http://schemas.microsoft.com/office/drawing/2014/main" val="1374028486"/>
                  </a:ext>
                </a:extLst>
              </a:tr>
              <a:tr h="203559">
                <a:tc>
                  <a:txBody>
                    <a:bodyPr/>
                    <a:lstStyle/>
                    <a:p>
                      <a:pPr algn="r" fontAlgn="ctr"/>
                      <a:r>
                        <a:rPr lang="en-US" sz="800">
                          <a:effectLst/>
                        </a:rPr>
                        <a:t>BsmtHalfBath</a:t>
                      </a:r>
                    </a:p>
                  </a:txBody>
                  <a:tcPr marL="41840" marR="41840" marT="20920" marB="20920" anchor="ctr">
                    <a:lnL>
                      <a:noFill/>
                    </a:lnL>
                    <a:lnR>
                      <a:noFill/>
                    </a:lnR>
                    <a:lnT>
                      <a:noFill/>
                    </a:lnT>
                    <a:lnB>
                      <a:noFill/>
                    </a:lnB>
                    <a:solidFill>
                      <a:srgbClr val="F5F5F5"/>
                    </a:solidFill>
                  </a:tcPr>
                </a:tc>
                <a:tc>
                  <a:txBody>
                    <a:bodyPr/>
                    <a:lstStyle/>
                    <a:p>
                      <a:pPr algn="r" fontAlgn="ctr"/>
                      <a:r>
                        <a:rPr lang="en-US" sz="800">
                          <a:effectLst/>
                        </a:rPr>
                        <a:t>2</a:t>
                      </a:r>
                    </a:p>
                  </a:txBody>
                  <a:tcPr marL="41840" marR="41840" marT="20920" marB="20920" anchor="ctr">
                    <a:lnL>
                      <a:noFill/>
                    </a:lnL>
                    <a:lnR>
                      <a:noFill/>
                    </a:lnR>
                    <a:lnT>
                      <a:noFill/>
                    </a:lnT>
                    <a:lnB>
                      <a:noFill/>
                    </a:lnB>
                    <a:solidFill>
                      <a:srgbClr val="F5F5F5"/>
                    </a:solidFill>
                  </a:tcPr>
                </a:tc>
                <a:extLst>
                  <a:ext uri="{0D108BD9-81ED-4DB2-BD59-A6C34878D82A}">
                    <a16:rowId xmlns:a16="http://schemas.microsoft.com/office/drawing/2014/main" val="1399791819"/>
                  </a:ext>
                </a:extLst>
              </a:tr>
              <a:tr h="203559">
                <a:tc>
                  <a:txBody>
                    <a:bodyPr/>
                    <a:lstStyle/>
                    <a:p>
                      <a:pPr algn="r" fontAlgn="ctr"/>
                      <a:r>
                        <a:rPr lang="en-US" sz="800">
                          <a:effectLst/>
                        </a:rPr>
                        <a:t>Electrical</a:t>
                      </a:r>
                    </a:p>
                  </a:txBody>
                  <a:tcPr marL="41840" marR="41840" marT="20920" marB="20920" anchor="ctr">
                    <a:lnL>
                      <a:noFill/>
                    </a:lnL>
                    <a:lnR>
                      <a:noFill/>
                    </a:lnR>
                    <a:lnT>
                      <a:noFill/>
                    </a:lnT>
                    <a:lnB>
                      <a:noFill/>
                    </a:lnB>
                    <a:solidFill>
                      <a:srgbClr val="FFFFFF"/>
                    </a:solidFill>
                  </a:tcPr>
                </a:tc>
                <a:tc>
                  <a:txBody>
                    <a:bodyPr/>
                    <a:lstStyle/>
                    <a:p>
                      <a:pPr algn="r" fontAlgn="ctr"/>
                      <a:r>
                        <a:rPr lang="en-US" sz="800">
                          <a:effectLst/>
                        </a:rPr>
                        <a:t>1</a:t>
                      </a:r>
                    </a:p>
                  </a:txBody>
                  <a:tcPr marL="41840" marR="41840" marT="20920" marB="20920" anchor="ctr">
                    <a:lnL>
                      <a:noFill/>
                    </a:lnL>
                    <a:lnR>
                      <a:noFill/>
                    </a:lnR>
                    <a:lnT>
                      <a:noFill/>
                    </a:lnT>
                    <a:lnB>
                      <a:noFill/>
                    </a:lnB>
                    <a:solidFill>
                      <a:srgbClr val="FFFFFF"/>
                    </a:solidFill>
                  </a:tcPr>
                </a:tc>
                <a:extLst>
                  <a:ext uri="{0D108BD9-81ED-4DB2-BD59-A6C34878D82A}">
                    <a16:rowId xmlns:a16="http://schemas.microsoft.com/office/drawing/2014/main" val="782898879"/>
                  </a:ext>
                </a:extLst>
              </a:tr>
              <a:tr h="203559">
                <a:tc>
                  <a:txBody>
                    <a:bodyPr/>
                    <a:lstStyle/>
                    <a:p>
                      <a:pPr algn="r" fontAlgn="ctr"/>
                      <a:r>
                        <a:rPr lang="en-US" sz="800">
                          <a:effectLst/>
                        </a:rPr>
                        <a:t>BsmtUnfSF</a:t>
                      </a:r>
                    </a:p>
                  </a:txBody>
                  <a:tcPr marL="41840" marR="41840" marT="20920" marB="20920" anchor="ctr">
                    <a:lnL>
                      <a:noFill/>
                    </a:lnL>
                    <a:lnR>
                      <a:noFill/>
                    </a:lnR>
                    <a:lnT>
                      <a:noFill/>
                    </a:lnT>
                    <a:lnB>
                      <a:noFill/>
                    </a:lnB>
                    <a:solidFill>
                      <a:srgbClr val="F5F5F5"/>
                    </a:solidFill>
                  </a:tcPr>
                </a:tc>
                <a:tc>
                  <a:txBody>
                    <a:bodyPr/>
                    <a:lstStyle/>
                    <a:p>
                      <a:pPr algn="r" fontAlgn="ctr"/>
                      <a:r>
                        <a:rPr lang="en-US" sz="800">
                          <a:effectLst/>
                        </a:rPr>
                        <a:t>1</a:t>
                      </a:r>
                    </a:p>
                  </a:txBody>
                  <a:tcPr marL="41840" marR="41840" marT="20920" marB="20920" anchor="ctr">
                    <a:lnL>
                      <a:noFill/>
                    </a:lnL>
                    <a:lnR>
                      <a:noFill/>
                    </a:lnR>
                    <a:lnT>
                      <a:noFill/>
                    </a:lnT>
                    <a:lnB>
                      <a:noFill/>
                    </a:lnB>
                    <a:solidFill>
                      <a:srgbClr val="F5F5F5"/>
                    </a:solidFill>
                  </a:tcPr>
                </a:tc>
                <a:extLst>
                  <a:ext uri="{0D108BD9-81ED-4DB2-BD59-A6C34878D82A}">
                    <a16:rowId xmlns:a16="http://schemas.microsoft.com/office/drawing/2014/main" val="3719789484"/>
                  </a:ext>
                </a:extLst>
              </a:tr>
              <a:tr h="203559">
                <a:tc>
                  <a:txBody>
                    <a:bodyPr/>
                    <a:lstStyle/>
                    <a:p>
                      <a:pPr algn="r" fontAlgn="ctr"/>
                      <a:r>
                        <a:rPr lang="en-US" sz="800">
                          <a:effectLst/>
                        </a:rPr>
                        <a:t>BsmtFinSF2</a:t>
                      </a:r>
                    </a:p>
                  </a:txBody>
                  <a:tcPr marL="41840" marR="41840" marT="20920" marB="20920" anchor="ctr">
                    <a:lnL>
                      <a:noFill/>
                    </a:lnL>
                    <a:lnR>
                      <a:noFill/>
                    </a:lnR>
                    <a:lnT>
                      <a:noFill/>
                    </a:lnT>
                    <a:lnB>
                      <a:noFill/>
                    </a:lnB>
                    <a:solidFill>
                      <a:srgbClr val="FFFFFF"/>
                    </a:solidFill>
                  </a:tcPr>
                </a:tc>
                <a:tc>
                  <a:txBody>
                    <a:bodyPr/>
                    <a:lstStyle/>
                    <a:p>
                      <a:pPr algn="r" fontAlgn="ctr"/>
                      <a:r>
                        <a:rPr lang="en-US" sz="800">
                          <a:effectLst/>
                        </a:rPr>
                        <a:t>1</a:t>
                      </a:r>
                    </a:p>
                  </a:txBody>
                  <a:tcPr marL="41840" marR="41840" marT="20920" marB="20920" anchor="ctr">
                    <a:lnL>
                      <a:noFill/>
                    </a:lnL>
                    <a:lnR>
                      <a:noFill/>
                    </a:lnR>
                    <a:lnT>
                      <a:noFill/>
                    </a:lnT>
                    <a:lnB>
                      <a:noFill/>
                    </a:lnB>
                    <a:solidFill>
                      <a:srgbClr val="FFFFFF"/>
                    </a:solidFill>
                  </a:tcPr>
                </a:tc>
                <a:extLst>
                  <a:ext uri="{0D108BD9-81ED-4DB2-BD59-A6C34878D82A}">
                    <a16:rowId xmlns:a16="http://schemas.microsoft.com/office/drawing/2014/main" val="4286871212"/>
                  </a:ext>
                </a:extLst>
              </a:tr>
              <a:tr h="203559">
                <a:tc>
                  <a:txBody>
                    <a:bodyPr/>
                    <a:lstStyle/>
                    <a:p>
                      <a:pPr algn="r" fontAlgn="ctr"/>
                      <a:r>
                        <a:rPr lang="en-US" sz="800">
                          <a:effectLst/>
                        </a:rPr>
                        <a:t>BsmtFinSF1</a:t>
                      </a:r>
                    </a:p>
                  </a:txBody>
                  <a:tcPr marL="41840" marR="41840" marT="20920" marB="20920" anchor="ctr">
                    <a:lnL>
                      <a:noFill/>
                    </a:lnL>
                    <a:lnR>
                      <a:noFill/>
                    </a:lnR>
                    <a:lnT>
                      <a:noFill/>
                    </a:lnT>
                    <a:lnB>
                      <a:noFill/>
                    </a:lnB>
                    <a:solidFill>
                      <a:srgbClr val="F5F5F5"/>
                    </a:solidFill>
                  </a:tcPr>
                </a:tc>
                <a:tc>
                  <a:txBody>
                    <a:bodyPr/>
                    <a:lstStyle/>
                    <a:p>
                      <a:pPr algn="r" fontAlgn="ctr"/>
                      <a:r>
                        <a:rPr lang="en-US" sz="800">
                          <a:effectLst/>
                        </a:rPr>
                        <a:t>1</a:t>
                      </a:r>
                    </a:p>
                  </a:txBody>
                  <a:tcPr marL="41840" marR="41840" marT="20920" marB="20920" anchor="ctr">
                    <a:lnL>
                      <a:noFill/>
                    </a:lnL>
                    <a:lnR>
                      <a:noFill/>
                    </a:lnR>
                    <a:lnT>
                      <a:noFill/>
                    </a:lnT>
                    <a:lnB>
                      <a:noFill/>
                    </a:lnB>
                    <a:solidFill>
                      <a:srgbClr val="F5F5F5"/>
                    </a:solidFill>
                  </a:tcPr>
                </a:tc>
                <a:extLst>
                  <a:ext uri="{0D108BD9-81ED-4DB2-BD59-A6C34878D82A}">
                    <a16:rowId xmlns:a16="http://schemas.microsoft.com/office/drawing/2014/main" val="1607605539"/>
                  </a:ext>
                </a:extLst>
              </a:tr>
              <a:tr h="203559">
                <a:tc>
                  <a:txBody>
                    <a:bodyPr/>
                    <a:lstStyle/>
                    <a:p>
                      <a:pPr algn="r" fontAlgn="ctr"/>
                      <a:r>
                        <a:rPr lang="en-US" sz="800">
                          <a:effectLst/>
                        </a:rPr>
                        <a:t>GarageCars</a:t>
                      </a:r>
                    </a:p>
                  </a:txBody>
                  <a:tcPr marL="41840" marR="41840" marT="20920" marB="20920" anchor="ctr">
                    <a:lnL>
                      <a:noFill/>
                    </a:lnL>
                    <a:lnR>
                      <a:noFill/>
                    </a:lnR>
                    <a:lnT>
                      <a:noFill/>
                    </a:lnT>
                    <a:lnB>
                      <a:noFill/>
                    </a:lnB>
                    <a:solidFill>
                      <a:srgbClr val="FFFFFF"/>
                    </a:solidFill>
                  </a:tcPr>
                </a:tc>
                <a:tc>
                  <a:txBody>
                    <a:bodyPr/>
                    <a:lstStyle/>
                    <a:p>
                      <a:pPr algn="r" fontAlgn="ctr"/>
                      <a:r>
                        <a:rPr lang="en-US" sz="800">
                          <a:effectLst/>
                        </a:rPr>
                        <a:t>1</a:t>
                      </a:r>
                    </a:p>
                  </a:txBody>
                  <a:tcPr marL="41840" marR="41840" marT="20920" marB="20920" anchor="ctr">
                    <a:lnL>
                      <a:noFill/>
                    </a:lnL>
                    <a:lnR>
                      <a:noFill/>
                    </a:lnR>
                    <a:lnT>
                      <a:noFill/>
                    </a:lnT>
                    <a:lnB>
                      <a:noFill/>
                    </a:lnB>
                    <a:solidFill>
                      <a:srgbClr val="FFFFFF"/>
                    </a:solidFill>
                  </a:tcPr>
                </a:tc>
                <a:extLst>
                  <a:ext uri="{0D108BD9-81ED-4DB2-BD59-A6C34878D82A}">
                    <a16:rowId xmlns:a16="http://schemas.microsoft.com/office/drawing/2014/main" val="700221911"/>
                  </a:ext>
                </a:extLst>
              </a:tr>
              <a:tr h="203559">
                <a:tc>
                  <a:txBody>
                    <a:bodyPr/>
                    <a:lstStyle/>
                    <a:p>
                      <a:pPr algn="r" fontAlgn="ctr"/>
                      <a:r>
                        <a:rPr lang="en-US" sz="800">
                          <a:effectLst/>
                        </a:rPr>
                        <a:t>TotalBsmtSF</a:t>
                      </a:r>
                    </a:p>
                  </a:txBody>
                  <a:tcPr marL="41840" marR="41840" marT="20920" marB="20920" anchor="ctr">
                    <a:lnL>
                      <a:noFill/>
                    </a:lnL>
                    <a:lnR>
                      <a:noFill/>
                    </a:lnR>
                    <a:lnT>
                      <a:noFill/>
                    </a:lnT>
                    <a:lnB>
                      <a:noFill/>
                    </a:lnB>
                    <a:solidFill>
                      <a:srgbClr val="F5F5F5"/>
                    </a:solidFill>
                  </a:tcPr>
                </a:tc>
                <a:tc>
                  <a:txBody>
                    <a:bodyPr/>
                    <a:lstStyle/>
                    <a:p>
                      <a:pPr algn="r" fontAlgn="ctr"/>
                      <a:r>
                        <a:rPr lang="en-US" sz="800" dirty="0">
                          <a:effectLst/>
                        </a:rPr>
                        <a:t>1</a:t>
                      </a:r>
                    </a:p>
                  </a:txBody>
                  <a:tcPr marL="41840" marR="41840" marT="20920" marB="20920" anchor="ctr">
                    <a:lnL>
                      <a:noFill/>
                    </a:lnL>
                    <a:lnR>
                      <a:noFill/>
                    </a:lnR>
                    <a:lnT>
                      <a:noFill/>
                    </a:lnT>
                    <a:lnB>
                      <a:noFill/>
                    </a:lnB>
                    <a:solidFill>
                      <a:srgbClr val="F5F5F5"/>
                    </a:solidFill>
                  </a:tcPr>
                </a:tc>
                <a:extLst>
                  <a:ext uri="{0D108BD9-81ED-4DB2-BD59-A6C34878D82A}">
                    <a16:rowId xmlns:a16="http://schemas.microsoft.com/office/drawing/2014/main" val="1031837687"/>
                  </a:ext>
                </a:extLst>
              </a:tr>
            </a:tbl>
          </a:graphicData>
        </a:graphic>
      </p:graphicFrame>
      <p:pic>
        <p:nvPicPr>
          <p:cNvPr id="11" name="Picture 10">
            <a:extLst>
              <a:ext uri="{FF2B5EF4-FFF2-40B4-BE49-F238E27FC236}">
                <a16:creationId xmlns:a16="http://schemas.microsoft.com/office/drawing/2014/main" id="{7F5815AC-E745-3144-AC5C-E0A05F9D6C6B}"/>
              </a:ext>
            </a:extLst>
          </p:cNvPr>
          <p:cNvPicPr>
            <a:picLocks noChangeAspect="1"/>
          </p:cNvPicPr>
          <p:nvPr/>
        </p:nvPicPr>
        <p:blipFill>
          <a:blip r:embed="rId2"/>
          <a:stretch>
            <a:fillRect/>
          </a:stretch>
        </p:blipFill>
        <p:spPr>
          <a:xfrm>
            <a:off x="411478" y="2787284"/>
            <a:ext cx="7278859" cy="814426"/>
          </a:xfrm>
          <a:prstGeom prst="rect">
            <a:avLst/>
          </a:prstGeom>
        </p:spPr>
      </p:pic>
      <p:pic>
        <p:nvPicPr>
          <p:cNvPr id="15" name="Picture 14" descr="Table&#10;&#10;Description automatically generated">
            <a:extLst>
              <a:ext uri="{FF2B5EF4-FFF2-40B4-BE49-F238E27FC236}">
                <a16:creationId xmlns:a16="http://schemas.microsoft.com/office/drawing/2014/main" id="{7A1CB177-A3E3-1547-B9F1-1A578F135EE7}"/>
              </a:ext>
            </a:extLst>
          </p:cNvPr>
          <p:cNvPicPr>
            <a:picLocks noChangeAspect="1"/>
          </p:cNvPicPr>
          <p:nvPr/>
        </p:nvPicPr>
        <p:blipFill>
          <a:blip r:embed="rId3"/>
          <a:stretch>
            <a:fillRect/>
          </a:stretch>
        </p:blipFill>
        <p:spPr>
          <a:xfrm>
            <a:off x="411478" y="4260543"/>
            <a:ext cx="6424037" cy="1086344"/>
          </a:xfrm>
          <a:prstGeom prst="rect">
            <a:avLst/>
          </a:prstGeom>
        </p:spPr>
      </p:pic>
    </p:spTree>
    <p:extLst>
      <p:ext uri="{BB962C8B-B14F-4D97-AF65-F5344CB8AC3E}">
        <p14:creationId xmlns:p14="http://schemas.microsoft.com/office/powerpoint/2010/main" val="12387888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CAB1E8-8195-4748-BE71-FF806D8689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57F6BDD4-E066-4008-8011-6CC31AEB45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9575" y="633619"/>
            <a:ext cx="4279383" cy="5495925"/>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4CBD2BF-C107-7A44-90FD-8228845D8756}"/>
              </a:ext>
            </a:extLst>
          </p:cNvPr>
          <p:cNvSpPr>
            <a:spLocks noGrp="1"/>
          </p:cNvSpPr>
          <p:nvPr>
            <p:ph type="title"/>
          </p:nvPr>
        </p:nvSpPr>
        <p:spPr>
          <a:xfrm>
            <a:off x="841247" y="978619"/>
            <a:ext cx="3410712" cy="1106424"/>
          </a:xfrm>
        </p:spPr>
        <p:txBody>
          <a:bodyPr>
            <a:normAutofit/>
          </a:bodyPr>
          <a:lstStyle/>
          <a:p>
            <a:r>
              <a:rPr lang="en-US" sz="2800" b="1" i="1" dirty="0"/>
              <a:t>Exploratory Data Analysis:</a:t>
            </a:r>
          </a:p>
        </p:txBody>
      </p:sp>
      <p:sp>
        <p:nvSpPr>
          <p:cNvPr id="13" name="Rectangle 12">
            <a:extLst>
              <a:ext uri="{FF2B5EF4-FFF2-40B4-BE49-F238E27FC236}">
                <a16:creationId xmlns:a16="http://schemas.microsoft.com/office/drawing/2014/main" id="{2711A8FB-68FC-45FC-B01E-38F809E2D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567" y="117043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5" name="Rectangle 14">
            <a:extLst>
              <a:ext uri="{FF2B5EF4-FFF2-40B4-BE49-F238E27FC236}">
                <a16:creationId xmlns:a16="http://schemas.microsoft.com/office/drawing/2014/main" id="{2A865FE3-5FC9-4049-87CF-30019C46C0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7459" y="2121408"/>
            <a:ext cx="3328416" cy="9144"/>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80F9F843-1A10-7F42-A546-1436FB3EE05E}"/>
              </a:ext>
            </a:extLst>
          </p:cNvPr>
          <p:cNvSpPr>
            <a:spLocks noGrp="1"/>
          </p:cNvSpPr>
          <p:nvPr>
            <p:ph idx="1"/>
          </p:nvPr>
        </p:nvSpPr>
        <p:spPr>
          <a:xfrm>
            <a:off x="841247" y="2359152"/>
            <a:ext cx="3410712" cy="3425043"/>
          </a:xfrm>
        </p:spPr>
        <p:txBody>
          <a:bodyPr>
            <a:normAutofit/>
          </a:bodyPr>
          <a:lstStyle/>
          <a:p>
            <a:r>
              <a:rPr lang="en-US" sz="1200" dirty="0"/>
              <a:t>Impute Missing Values:</a:t>
            </a:r>
          </a:p>
          <a:p>
            <a:pPr marL="342900" indent="-342900">
              <a:buFont typeface="+mj-lt"/>
              <a:buAutoNum type="arabicPeriod"/>
            </a:pPr>
            <a:r>
              <a:rPr lang="en-US" sz="1200" dirty="0"/>
              <a:t>Impute Missing </a:t>
            </a:r>
            <a:r>
              <a:rPr lang="en-US" sz="1200" dirty="0" err="1"/>
              <a:t>LotFrontage</a:t>
            </a:r>
            <a:r>
              <a:rPr lang="en-US" sz="1200" dirty="0"/>
              <a:t> Values</a:t>
            </a:r>
          </a:p>
          <a:p>
            <a:pPr marL="342900" indent="-342900">
              <a:buFont typeface="+mj-lt"/>
              <a:buAutoNum type="arabicPeriod"/>
            </a:pPr>
            <a:r>
              <a:rPr lang="en-US" sz="1200" dirty="0"/>
              <a:t>Confirm the distribution of '</a:t>
            </a:r>
            <a:r>
              <a:rPr lang="en-US" sz="1200" dirty="0" err="1"/>
              <a:t>LotFrontage</a:t>
            </a:r>
            <a:r>
              <a:rPr lang="en-US" sz="1200" dirty="0"/>
              <a:t>’  did not change significantly 	                          </a:t>
            </a:r>
          </a:p>
          <a:p>
            <a:pPr marL="342900" indent="-342900">
              <a:buFont typeface="+mj-lt"/>
              <a:buAutoNum type="arabicPeriod"/>
            </a:pPr>
            <a:r>
              <a:rPr lang="en-US" sz="1200" dirty="0"/>
              <a:t>Impute Missing Basement related Values</a:t>
            </a:r>
          </a:p>
          <a:p>
            <a:pPr marL="342900" indent="-342900">
              <a:buFont typeface="+mj-lt"/>
              <a:buAutoNum type="arabicPeriod"/>
            </a:pPr>
            <a:r>
              <a:rPr lang="en-US" sz="1200" dirty="0"/>
              <a:t>Impute Missing </a:t>
            </a:r>
            <a:r>
              <a:rPr lang="en-US" sz="1200" dirty="0" err="1"/>
              <a:t>GarageArea</a:t>
            </a:r>
            <a:r>
              <a:rPr lang="en-US" sz="1200" dirty="0"/>
              <a:t> and </a:t>
            </a:r>
            <a:r>
              <a:rPr lang="en-US" sz="1200" dirty="0" err="1"/>
              <a:t>GarageCars</a:t>
            </a:r>
            <a:r>
              <a:rPr lang="en-US" sz="1200" dirty="0"/>
              <a:t> Values</a:t>
            </a:r>
          </a:p>
          <a:p>
            <a:pPr marL="342900" indent="-342900">
              <a:buFont typeface="+mj-lt"/>
              <a:buAutoNum type="arabicPeriod"/>
            </a:pPr>
            <a:r>
              <a:rPr lang="en-US" sz="1200" dirty="0"/>
              <a:t>Impute Missing Electrical Values</a:t>
            </a:r>
          </a:p>
          <a:p>
            <a:pPr marL="342900" indent="-342900">
              <a:buFont typeface="+mj-lt"/>
              <a:buAutoNum type="arabicPeriod"/>
            </a:pPr>
            <a:r>
              <a:rPr lang="en-US" sz="1200" dirty="0"/>
              <a:t>Impute Missing </a:t>
            </a:r>
            <a:r>
              <a:rPr lang="en-US" sz="1200" dirty="0" err="1"/>
              <a:t>MasVnrType</a:t>
            </a:r>
            <a:r>
              <a:rPr lang="en-US" sz="1200" dirty="0"/>
              <a:t> and </a:t>
            </a:r>
            <a:r>
              <a:rPr lang="en-US" sz="1200" dirty="0" err="1"/>
              <a:t>MasVnrArea</a:t>
            </a:r>
            <a:r>
              <a:rPr lang="en-US" sz="1200" dirty="0"/>
              <a:t> Values</a:t>
            </a:r>
          </a:p>
          <a:p>
            <a:r>
              <a:rPr lang="en-US" sz="1200" dirty="0"/>
              <a:t>Check for Data Consistency: </a:t>
            </a:r>
            <a:r>
              <a:rPr lang="en-US" sz="1200" dirty="0" err="1"/>
              <a:t>BsmtExposure</a:t>
            </a:r>
            <a:r>
              <a:rPr lang="en-US" sz="1200" dirty="0"/>
              <a:t> (Basement Exposure)</a:t>
            </a:r>
          </a:p>
          <a:p>
            <a:endParaRPr lang="en-US" sz="1200" dirty="0"/>
          </a:p>
          <a:p>
            <a:pPr marL="0" indent="0">
              <a:buNone/>
            </a:pPr>
            <a:endParaRPr lang="en-US" sz="1200" dirty="0"/>
          </a:p>
        </p:txBody>
      </p:sp>
      <p:pic>
        <p:nvPicPr>
          <p:cNvPr id="4" name="Picture 3">
            <a:extLst>
              <a:ext uri="{FF2B5EF4-FFF2-40B4-BE49-F238E27FC236}">
                <a16:creationId xmlns:a16="http://schemas.microsoft.com/office/drawing/2014/main" id="{68D67A9A-0C6E-3B48-A308-A341507B4C95}"/>
              </a:ext>
            </a:extLst>
          </p:cNvPr>
          <p:cNvPicPr>
            <a:picLocks noChangeAspect="1"/>
          </p:cNvPicPr>
          <p:nvPr/>
        </p:nvPicPr>
        <p:blipFill rotWithShape="1">
          <a:blip r:embed="rId2"/>
          <a:srcRect r="20250"/>
          <a:stretch/>
        </p:blipFill>
        <p:spPr>
          <a:xfrm>
            <a:off x="5156842" y="2085043"/>
            <a:ext cx="5923301" cy="3998992"/>
          </a:xfrm>
          <a:prstGeom prst="rect">
            <a:avLst/>
          </a:prstGeom>
        </p:spPr>
      </p:pic>
      <p:sp>
        <p:nvSpPr>
          <p:cNvPr id="5" name="TextBox 4">
            <a:extLst>
              <a:ext uri="{FF2B5EF4-FFF2-40B4-BE49-F238E27FC236}">
                <a16:creationId xmlns:a16="http://schemas.microsoft.com/office/drawing/2014/main" id="{51F19822-9EB5-194B-B7D0-AC266BEF53DD}"/>
              </a:ext>
            </a:extLst>
          </p:cNvPr>
          <p:cNvSpPr txBox="1"/>
          <p:nvPr/>
        </p:nvSpPr>
        <p:spPr>
          <a:xfrm>
            <a:off x="6096000" y="1146165"/>
            <a:ext cx="5371089" cy="369332"/>
          </a:xfrm>
          <a:prstGeom prst="rect">
            <a:avLst/>
          </a:prstGeom>
          <a:noFill/>
        </p:spPr>
        <p:txBody>
          <a:bodyPr wrap="square" rtlCol="0">
            <a:spAutoFit/>
          </a:bodyPr>
          <a:lstStyle/>
          <a:p>
            <a:r>
              <a:rPr lang="en-US" dirty="0"/>
              <a:t>” </a:t>
            </a:r>
            <a:r>
              <a:rPr lang="en-US" dirty="0" err="1"/>
              <a:t>LotFrontage</a:t>
            </a:r>
            <a:r>
              <a:rPr lang="en-US" dirty="0"/>
              <a:t>” distribution change after imputation</a:t>
            </a:r>
          </a:p>
        </p:txBody>
      </p:sp>
    </p:spTree>
    <p:extLst>
      <p:ext uri="{BB962C8B-B14F-4D97-AF65-F5344CB8AC3E}">
        <p14:creationId xmlns:p14="http://schemas.microsoft.com/office/powerpoint/2010/main" val="40804719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6AE431-197C-CF41-9706-AE27FA18FD90}"/>
              </a:ext>
            </a:extLst>
          </p:cNvPr>
          <p:cNvSpPr>
            <a:spLocks noGrp="1"/>
          </p:cNvSpPr>
          <p:nvPr>
            <p:ph type="title"/>
          </p:nvPr>
        </p:nvSpPr>
        <p:spPr>
          <a:xfrm>
            <a:off x="838200" y="365125"/>
            <a:ext cx="3564835" cy="939019"/>
          </a:xfrm>
        </p:spPr>
        <p:txBody>
          <a:bodyPr/>
          <a:lstStyle/>
          <a:p>
            <a:r>
              <a:rPr lang="en-US" sz="2800" b="1" i="1" dirty="0"/>
              <a:t>Exploratory Data </a:t>
            </a:r>
            <a:br>
              <a:rPr lang="en-US" sz="2800" b="1" i="1" dirty="0"/>
            </a:br>
            <a:r>
              <a:rPr lang="en-US" sz="2800" b="1" i="1" dirty="0"/>
              <a:t>Analysis:</a:t>
            </a:r>
            <a:endParaRPr lang="en-US" dirty="0"/>
          </a:p>
        </p:txBody>
      </p:sp>
      <p:sp>
        <p:nvSpPr>
          <p:cNvPr id="3" name="Content Placeholder 2">
            <a:extLst>
              <a:ext uri="{FF2B5EF4-FFF2-40B4-BE49-F238E27FC236}">
                <a16:creationId xmlns:a16="http://schemas.microsoft.com/office/drawing/2014/main" id="{D7294C93-0E92-AE4A-8977-2F3BCC1B23F0}"/>
              </a:ext>
            </a:extLst>
          </p:cNvPr>
          <p:cNvSpPr>
            <a:spLocks noGrp="1"/>
          </p:cNvSpPr>
          <p:nvPr>
            <p:ph idx="1"/>
          </p:nvPr>
        </p:nvSpPr>
        <p:spPr>
          <a:xfrm>
            <a:off x="838201" y="1908313"/>
            <a:ext cx="3187148" cy="4268650"/>
          </a:xfrm>
        </p:spPr>
        <p:txBody>
          <a:bodyPr>
            <a:normAutofit/>
          </a:bodyPr>
          <a:lstStyle/>
          <a:p>
            <a:r>
              <a:rPr lang="en-US" sz="2400" dirty="0"/>
              <a:t>Grouping Variables by type:</a:t>
            </a:r>
          </a:p>
          <a:p>
            <a:pPr marL="0" indent="0">
              <a:buNone/>
            </a:pPr>
            <a:endParaRPr lang="en-US" sz="2400" dirty="0"/>
          </a:p>
          <a:p>
            <a:pPr marL="514350" indent="-514350">
              <a:buFont typeface="+mj-lt"/>
              <a:buAutoNum type="arabicPeriod"/>
            </a:pPr>
            <a:r>
              <a:rPr lang="en-US" sz="1700" dirty="0"/>
              <a:t>Continuous Variables</a:t>
            </a:r>
          </a:p>
          <a:p>
            <a:pPr marL="514350" indent="-514350">
              <a:buFont typeface="+mj-lt"/>
              <a:buAutoNum type="arabicPeriod"/>
            </a:pPr>
            <a:r>
              <a:rPr lang="en-US" sz="1700" dirty="0"/>
              <a:t>Discrete Variables</a:t>
            </a:r>
          </a:p>
          <a:p>
            <a:pPr marL="514350" indent="-514350">
              <a:buFont typeface="+mj-lt"/>
              <a:buAutoNum type="arabicPeriod"/>
            </a:pPr>
            <a:r>
              <a:rPr lang="en-US" sz="1700" dirty="0"/>
              <a:t>Nominal Variables</a:t>
            </a:r>
          </a:p>
          <a:p>
            <a:pPr marL="514350" indent="-514350">
              <a:buFont typeface="+mj-lt"/>
              <a:buAutoNum type="arabicPeriod"/>
            </a:pPr>
            <a:r>
              <a:rPr lang="en-US" sz="1700" dirty="0"/>
              <a:t>Ordinal Variables</a:t>
            </a:r>
          </a:p>
          <a:p>
            <a:pPr marL="0" indent="0">
              <a:buNone/>
            </a:pPr>
            <a:endParaRPr lang="en-US" sz="1700" dirty="0"/>
          </a:p>
          <a:p>
            <a:pPr marL="514350" indent="-514350">
              <a:buFont typeface="+mj-lt"/>
              <a:buAutoNum type="arabicPeriod"/>
            </a:pPr>
            <a:endParaRPr lang="en-US" sz="1700" dirty="0"/>
          </a:p>
          <a:p>
            <a:pPr marL="514350" indent="-514350">
              <a:buFont typeface="+mj-lt"/>
              <a:buAutoNum type="arabicPeriod"/>
            </a:pPr>
            <a:endParaRPr lang="en-US" sz="1600" dirty="0"/>
          </a:p>
        </p:txBody>
      </p:sp>
      <p:pic>
        <p:nvPicPr>
          <p:cNvPr id="5" name="Picture 4" descr="A picture containing calendar&#10;&#10;Description automatically generated">
            <a:extLst>
              <a:ext uri="{FF2B5EF4-FFF2-40B4-BE49-F238E27FC236}">
                <a16:creationId xmlns:a16="http://schemas.microsoft.com/office/drawing/2014/main" id="{3EA1DD50-5920-6941-863D-843AD7DBB3E0}"/>
              </a:ext>
            </a:extLst>
          </p:cNvPr>
          <p:cNvPicPr>
            <a:picLocks noChangeAspect="1"/>
          </p:cNvPicPr>
          <p:nvPr/>
        </p:nvPicPr>
        <p:blipFill>
          <a:blip r:embed="rId3"/>
          <a:stretch>
            <a:fillRect/>
          </a:stretch>
        </p:blipFill>
        <p:spPr>
          <a:xfrm>
            <a:off x="4184373" y="1838739"/>
            <a:ext cx="7752521" cy="4025348"/>
          </a:xfrm>
          <a:prstGeom prst="rect">
            <a:avLst/>
          </a:prstGeom>
        </p:spPr>
      </p:pic>
    </p:spTree>
    <p:extLst>
      <p:ext uri="{BB962C8B-B14F-4D97-AF65-F5344CB8AC3E}">
        <p14:creationId xmlns:p14="http://schemas.microsoft.com/office/powerpoint/2010/main" val="4375707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385E1BDC-A9B0-4A87-82E3-F3187F69A8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Rectangle 14">
            <a:extLst>
              <a:ext uri="{FF2B5EF4-FFF2-40B4-BE49-F238E27FC236}">
                <a16:creationId xmlns:a16="http://schemas.microsoft.com/office/drawing/2014/main" id="{0990C621-3B8B-4820-8328-D47EF7CE8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393A378-6791-5A4E-93D2-65A3FC278993}"/>
              </a:ext>
            </a:extLst>
          </p:cNvPr>
          <p:cNvSpPr>
            <a:spLocks noGrp="1"/>
          </p:cNvSpPr>
          <p:nvPr>
            <p:ph type="title"/>
          </p:nvPr>
        </p:nvSpPr>
        <p:spPr>
          <a:xfrm>
            <a:off x="1051560" y="586822"/>
            <a:ext cx="3657600" cy="1645920"/>
          </a:xfrm>
        </p:spPr>
        <p:txBody>
          <a:bodyPr>
            <a:normAutofit/>
          </a:bodyPr>
          <a:lstStyle/>
          <a:p>
            <a:r>
              <a:rPr lang="en-US" sz="3200" b="1" i="1" dirty="0"/>
              <a:t>Exploratory Data Analysis:</a:t>
            </a:r>
            <a:endParaRPr lang="en-US" sz="3200" dirty="0"/>
          </a:p>
        </p:txBody>
      </p:sp>
      <p:sp>
        <p:nvSpPr>
          <p:cNvPr id="17" name="Rectangle 16">
            <a:extLst>
              <a:ext uri="{FF2B5EF4-FFF2-40B4-BE49-F238E27FC236}">
                <a16:creationId xmlns:a16="http://schemas.microsoft.com/office/drawing/2014/main" id="{C1A2385B-1D2A-4E17-84FA-6CB7F0AAE4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19" name="Rectangle 18">
            <a:extLst>
              <a:ext uri="{FF2B5EF4-FFF2-40B4-BE49-F238E27FC236}">
                <a16:creationId xmlns:a16="http://schemas.microsoft.com/office/drawing/2014/main" id="{5E791F2F-79DB-4CC0-9FA1-001E3E91E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5C825E70-6806-E247-9F30-0709089718DA}"/>
              </a:ext>
            </a:extLst>
          </p:cNvPr>
          <p:cNvSpPr>
            <a:spLocks noGrp="1"/>
          </p:cNvSpPr>
          <p:nvPr>
            <p:ph idx="1"/>
          </p:nvPr>
        </p:nvSpPr>
        <p:spPr>
          <a:xfrm>
            <a:off x="5250106" y="832812"/>
            <a:ext cx="6106742" cy="1399929"/>
          </a:xfrm>
        </p:spPr>
        <p:txBody>
          <a:bodyPr anchor="ctr">
            <a:normAutofit/>
          </a:bodyPr>
          <a:lstStyle/>
          <a:p>
            <a:r>
              <a:rPr lang="en-US" sz="1400" dirty="0"/>
              <a:t>Removed Nominal Variables With Less Than 10% of Unique observations   (left)</a:t>
            </a:r>
          </a:p>
          <a:p>
            <a:endParaRPr lang="en-US" sz="1400" dirty="0"/>
          </a:p>
          <a:p>
            <a:r>
              <a:rPr lang="en-US" sz="1400" dirty="0"/>
              <a:t>Removed Numeric Features With Less Than 20% of Unique Observations (right)</a:t>
            </a:r>
          </a:p>
          <a:p>
            <a:endParaRPr lang="en-US" sz="1700" dirty="0"/>
          </a:p>
        </p:txBody>
      </p:sp>
      <p:pic>
        <p:nvPicPr>
          <p:cNvPr id="8" name="Picture 7" descr="Text&#10;&#10;Description automatically generated">
            <a:extLst>
              <a:ext uri="{FF2B5EF4-FFF2-40B4-BE49-F238E27FC236}">
                <a16:creationId xmlns:a16="http://schemas.microsoft.com/office/drawing/2014/main" id="{B15C521E-973F-B44A-A904-103279B631FD}"/>
              </a:ext>
            </a:extLst>
          </p:cNvPr>
          <p:cNvPicPr>
            <a:picLocks noChangeAspect="1"/>
          </p:cNvPicPr>
          <p:nvPr/>
        </p:nvPicPr>
        <p:blipFill>
          <a:blip r:embed="rId2"/>
          <a:stretch>
            <a:fillRect/>
          </a:stretch>
        </p:blipFill>
        <p:spPr>
          <a:xfrm>
            <a:off x="1070829" y="2729397"/>
            <a:ext cx="4310064" cy="3295790"/>
          </a:xfrm>
          <a:prstGeom prst="rect">
            <a:avLst/>
          </a:prstGeom>
        </p:spPr>
      </p:pic>
      <p:pic>
        <p:nvPicPr>
          <p:cNvPr id="5" name="Picture 4" descr="A picture containing text&#10;&#10;Description automatically generated">
            <a:extLst>
              <a:ext uri="{FF2B5EF4-FFF2-40B4-BE49-F238E27FC236}">
                <a16:creationId xmlns:a16="http://schemas.microsoft.com/office/drawing/2014/main" id="{55A7D381-288B-BD41-B64C-FB0EE394B059}"/>
              </a:ext>
            </a:extLst>
          </p:cNvPr>
          <p:cNvPicPr>
            <a:picLocks noChangeAspect="1"/>
          </p:cNvPicPr>
          <p:nvPr/>
        </p:nvPicPr>
        <p:blipFill>
          <a:blip r:embed="rId3"/>
          <a:stretch>
            <a:fillRect/>
          </a:stretch>
        </p:blipFill>
        <p:spPr>
          <a:xfrm>
            <a:off x="6475903" y="2590800"/>
            <a:ext cx="4310064" cy="3434387"/>
          </a:xfrm>
          <a:prstGeom prst="rect">
            <a:avLst/>
          </a:prstGeom>
        </p:spPr>
      </p:pic>
    </p:spTree>
    <p:extLst>
      <p:ext uri="{BB962C8B-B14F-4D97-AF65-F5344CB8AC3E}">
        <p14:creationId xmlns:p14="http://schemas.microsoft.com/office/powerpoint/2010/main" val="2324586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B082622D-AAF3-4897-8629-FC918530D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7" name="Rectangle 16">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E7892A4-2AF3-9943-93DB-BE40C4B45AF8}"/>
              </a:ext>
            </a:extLst>
          </p:cNvPr>
          <p:cNvSpPr>
            <a:spLocks noGrp="1"/>
          </p:cNvSpPr>
          <p:nvPr>
            <p:ph type="title"/>
          </p:nvPr>
        </p:nvSpPr>
        <p:spPr>
          <a:xfrm>
            <a:off x="1046746" y="641850"/>
            <a:ext cx="3611880" cy="1535865"/>
          </a:xfrm>
        </p:spPr>
        <p:txBody>
          <a:bodyPr>
            <a:normAutofit/>
          </a:bodyPr>
          <a:lstStyle/>
          <a:p>
            <a:r>
              <a:rPr lang="en-US" sz="3600" b="1" i="1" dirty="0"/>
              <a:t>Exploratory Data Analysis:</a:t>
            </a:r>
            <a:endParaRPr lang="en-US" sz="3600" dirty="0"/>
          </a:p>
        </p:txBody>
      </p:sp>
      <p:sp>
        <p:nvSpPr>
          <p:cNvPr id="19" name="Rectangle 18">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1" name="Rectangle 20">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451460C8-576D-7646-A940-B963611E0278}"/>
              </a:ext>
            </a:extLst>
          </p:cNvPr>
          <p:cNvSpPr>
            <a:spLocks noGrp="1"/>
          </p:cNvSpPr>
          <p:nvPr>
            <p:ph idx="1"/>
          </p:nvPr>
        </p:nvSpPr>
        <p:spPr>
          <a:xfrm>
            <a:off x="5300640" y="641850"/>
            <a:ext cx="6053160" cy="1535865"/>
          </a:xfrm>
        </p:spPr>
        <p:txBody>
          <a:bodyPr anchor="ctr">
            <a:normAutofit/>
          </a:bodyPr>
          <a:lstStyle/>
          <a:p>
            <a:r>
              <a:rPr lang="en-US" sz="1800" dirty="0"/>
              <a:t>Generated New Features</a:t>
            </a:r>
          </a:p>
          <a:p>
            <a:pPr marL="514350" indent="-514350">
              <a:buFont typeface="+mj-lt"/>
              <a:buAutoNum type="arabicPeriod"/>
            </a:pPr>
            <a:r>
              <a:rPr lang="en-US" sz="1400" dirty="0"/>
              <a:t>Combined Number of Bathrooms in the Basement: “</a:t>
            </a:r>
            <a:r>
              <a:rPr lang="en-US" sz="1400" dirty="0" err="1"/>
              <a:t>BsmtFullBath</a:t>
            </a:r>
            <a:r>
              <a:rPr lang="en-US" sz="1400" dirty="0"/>
              <a:t>” and “</a:t>
            </a:r>
            <a:r>
              <a:rPr lang="en-US" sz="1400" dirty="0" err="1"/>
              <a:t>BsmtHalfBath</a:t>
            </a:r>
            <a:r>
              <a:rPr lang="en-US" sz="1400" dirty="0"/>
              <a:t>”</a:t>
            </a:r>
          </a:p>
          <a:p>
            <a:pPr marL="514350" indent="-514350">
              <a:buFont typeface="+mj-lt"/>
              <a:buAutoNum type="arabicPeriod"/>
            </a:pPr>
            <a:r>
              <a:rPr lang="en-US" sz="1400" dirty="0"/>
              <a:t>Created Cost Per Square-Foot (pic of the dataset with the said features)</a:t>
            </a:r>
          </a:p>
          <a:p>
            <a:pPr marL="0" indent="0">
              <a:buNone/>
            </a:pPr>
            <a:endParaRPr lang="en-US" sz="1800" dirty="0"/>
          </a:p>
        </p:txBody>
      </p:sp>
      <p:pic>
        <p:nvPicPr>
          <p:cNvPr id="5" name="Picture 4">
            <a:extLst>
              <a:ext uri="{FF2B5EF4-FFF2-40B4-BE49-F238E27FC236}">
                <a16:creationId xmlns:a16="http://schemas.microsoft.com/office/drawing/2014/main" id="{161DDA55-0A68-5547-9DE5-869B0F18CCC6}"/>
              </a:ext>
            </a:extLst>
          </p:cNvPr>
          <p:cNvPicPr>
            <a:picLocks noChangeAspect="1"/>
          </p:cNvPicPr>
          <p:nvPr/>
        </p:nvPicPr>
        <p:blipFill>
          <a:blip r:embed="rId2"/>
          <a:stretch>
            <a:fillRect/>
          </a:stretch>
        </p:blipFill>
        <p:spPr>
          <a:xfrm>
            <a:off x="522412" y="3064738"/>
            <a:ext cx="9258300" cy="660400"/>
          </a:xfrm>
          <a:prstGeom prst="rect">
            <a:avLst/>
          </a:prstGeom>
        </p:spPr>
      </p:pic>
      <p:pic>
        <p:nvPicPr>
          <p:cNvPr id="7" name="Picture 6">
            <a:extLst>
              <a:ext uri="{FF2B5EF4-FFF2-40B4-BE49-F238E27FC236}">
                <a16:creationId xmlns:a16="http://schemas.microsoft.com/office/drawing/2014/main" id="{A61BA20E-039D-FC4F-AF5E-BF2038D59B79}"/>
              </a:ext>
            </a:extLst>
          </p:cNvPr>
          <p:cNvPicPr>
            <a:picLocks noChangeAspect="1"/>
          </p:cNvPicPr>
          <p:nvPr/>
        </p:nvPicPr>
        <p:blipFill>
          <a:blip r:embed="rId3"/>
          <a:stretch>
            <a:fillRect/>
          </a:stretch>
        </p:blipFill>
        <p:spPr>
          <a:xfrm>
            <a:off x="554416" y="4335435"/>
            <a:ext cx="9194292" cy="393700"/>
          </a:xfrm>
          <a:prstGeom prst="rect">
            <a:avLst/>
          </a:prstGeom>
        </p:spPr>
      </p:pic>
    </p:spTree>
    <p:extLst>
      <p:ext uri="{BB962C8B-B14F-4D97-AF65-F5344CB8AC3E}">
        <p14:creationId xmlns:p14="http://schemas.microsoft.com/office/powerpoint/2010/main" val="7737871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B082622D-AAF3-4897-8629-FC918530D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7" name="Rectangle 16">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E7892A4-2AF3-9943-93DB-BE40C4B45AF8}"/>
              </a:ext>
            </a:extLst>
          </p:cNvPr>
          <p:cNvSpPr>
            <a:spLocks noGrp="1"/>
          </p:cNvSpPr>
          <p:nvPr>
            <p:ph type="title"/>
          </p:nvPr>
        </p:nvSpPr>
        <p:spPr>
          <a:xfrm>
            <a:off x="1046746" y="641850"/>
            <a:ext cx="3611880" cy="1535865"/>
          </a:xfrm>
        </p:spPr>
        <p:txBody>
          <a:bodyPr>
            <a:normAutofit/>
          </a:bodyPr>
          <a:lstStyle/>
          <a:p>
            <a:r>
              <a:rPr lang="en-US" sz="3600" b="1" i="1" dirty="0"/>
              <a:t>Exploratory Data Analysis:</a:t>
            </a:r>
            <a:endParaRPr lang="en-US" sz="3600" dirty="0"/>
          </a:p>
        </p:txBody>
      </p:sp>
      <p:sp>
        <p:nvSpPr>
          <p:cNvPr id="19" name="Rectangle 18">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1" name="Rectangle 20">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451460C8-576D-7646-A940-B963611E0278}"/>
              </a:ext>
            </a:extLst>
          </p:cNvPr>
          <p:cNvSpPr>
            <a:spLocks noGrp="1"/>
          </p:cNvSpPr>
          <p:nvPr>
            <p:ph idx="1"/>
          </p:nvPr>
        </p:nvSpPr>
        <p:spPr>
          <a:xfrm>
            <a:off x="5300640" y="641850"/>
            <a:ext cx="6053160" cy="1535865"/>
          </a:xfrm>
        </p:spPr>
        <p:txBody>
          <a:bodyPr anchor="ctr">
            <a:normAutofit/>
          </a:bodyPr>
          <a:lstStyle/>
          <a:p>
            <a:r>
              <a:rPr lang="en-US" sz="1800" dirty="0"/>
              <a:t>Removed Abnormal Sales</a:t>
            </a:r>
          </a:p>
          <a:p>
            <a:pPr marL="0" indent="0">
              <a:buNone/>
            </a:pPr>
            <a:r>
              <a:rPr lang="en-US" sz="1400" dirty="0"/>
              <a:t>Included sales that were completed under 'normal' circumstances. The other type of sales (foreclosure, short sale, etc...) only account for 6% of the observations and are outside the scope of this work.( Insert code)</a:t>
            </a:r>
          </a:p>
          <a:p>
            <a:pPr marL="0" indent="0">
              <a:buNone/>
            </a:pPr>
            <a:endParaRPr lang="en-US" sz="1800" dirty="0"/>
          </a:p>
        </p:txBody>
      </p:sp>
      <p:pic>
        <p:nvPicPr>
          <p:cNvPr id="5" name="Picture 4">
            <a:extLst>
              <a:ext uri="{FF2B5EF4-FFF2-40B4-BE49-F238E27FC236}">
                <a16:creationId xmlns:a16="http://schemas.microsoft.com/office/drawing/2014/main" id="{5D6D119E-1193-2C4D-B83B-01D89A7D3E10}"/>
              </a:ext>
            </a:extLst>
          </p:cNvPr>
          <p:cNvPicPr>
            <a:picLocks noChangeAspect="1"/>
          </p:cNvPicPr>
          <p:nvPr/>
        </p:nvPicPr>
        <p:blipFill>
          <a:blip r:embed="rId2"/>
          <a:stretch>
            <a:fillRect/>
          </a:stretch>
        </p:blipFill>
        <p:spPr>
          <a:xfrm>
            <a:off x="1428750" y="3105150"/>
            <a:ext cx="9334500" cy="647700"/>
          </a:xfrm>
          <a:prstGeom prst="rect">
            <a:avLst/>
          </a:prstGeom>
        </p:spPr>
      </p:pic>
    </p:spTree>
    <p:extLst>
      <p:ext uri="{BB962C8B-B14F-4D97-AF65-F5344CB8AC3E}">
        <p14:creationId xmlns:p14="http://schemas.microsoft.com/office/powerpoint/2010/main" val="172831309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TotalTime>
  <Words>917</Words>
  <Application>Microsoft Macintosh PowerPoint</Application>
  <PresentationFormat>Widescreen</PresentationFormat>
  <Paragraphs>265</Paragraphs>
  <Slides>23</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23</vt:i4>
      </vt:variant>
    </vt:vector>
  </HeadingPairs>
  <TitlesOfParts>
    <vt:vector size="28" baseType="lpstr">
      <vt:lpstr>Arial</vt:lpstr>
      <vt:lpstr>Calibri</vt:lpstr>
      <vt:lpstr>Calibri Light</vt:lpstr>
      <vt:lpstr>Courier New</vt:lpstr>
      <vt:lpstr>Office Theme</vt:lpstr>
      <vt:lpstr>Analysis of Ames Housing data:   Comparing Value of Cosmetic Features with Descriptive Modeling</vt:lpstr>
      <vt:lpstr>Who We Are:</vt:lpstr>
      <vt:lpstr>Exploratory Data Analysis</vt:lpstr>
      <vt:lpstr>Exploratory Data Analysis:</vt:lpstr>
      <vt:lpstr>Exploratory Data Analysis:</vt:lpstr>
      <vt:lpstr>Exploratory Data  Analysis:</vt:lpstr>
      <vt:lpstr>Exploratory Data Analysis:</vt:lpstr>
      <vt:lpstr>Exploratory Data Analysis:</vt:lpstr>
      <vt:lpstr>Exploratory Data Analysis:</vt:lpstr>
      <vt:lpstr>Exploratory Data Analysis:</vt:lpstr>
      <vt:lpstr>Exploratory Data Analysis:</vt:lpstr>
      <vt:lpstr>Exploratory Data Analysis:</vt:lpstr>
      <vt:lpstr>Exploratory Data Analysis:</vt:lpstr>
      <vt:lpstr>Exploratory Data Analysis:</vt:lpstr>
      <vt:lpstr>Exploratory Data Analysis:</vt:lpstr>
      <vt:lpstr>Exploratory Data Analysis:</vt:lpstr>
      <vt:lpstr>Exploratory Data Analysis:  We evaluated p-values and R-squared using Statmodel to examine the significance of features </vt:lpstr>
      <vt:lpstr>         We narrowed the number of features to 7 </vt:lpstr>
      <vt:lpstr>  Exterior</vt:lpstr>
      <vt:lpstr>We selected to explore Exterior2nd feature deeper. The mean SalePrice per Exterior feature displayed on the left. The Percentage of Houses that have that Exterior material displayed on the right</vt:lpstr>
      <vt:lpstr>Again, we compare the predicted value of the houses with Plywood Exterior with predicted value of the same houses if they had Vinyl exterior as opposed to Plywood. Each house with Plywood exterior shows an increase in price if it had Vinyl exterior</vt:lpstr>
      <vt:lpstr>Garage  </vt:lpstr>
      <vt:lpstr>Below are the prices for houses with Unifinished Garages and predicted prices for the same houses if their Garages were Finished. The houses are predicted to increase in price if the Garages were Finished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Analysis of Ames Housing data:   Comparing Value of Cosmetic Features with Descriptive Modeling</dc:title>
  <dc:creator>Khamanna Iskandarova</dc:creator>
  <cp:lastModifiedBy>Khamanna Iskandarova</cp:lastModifiedBy>
  <cp:revision>3</cp:revision>
  <dcterms:created xsi:type="dcterms:W3CDTF">2020-11-29T21:28:48Z</dcterms:created>
  <dcterms:modified xsi:type="dcterms:W3CDTF">2020-11-29T21:48:36Z</dcterms:modified>
</cp:coreProperties>
</file>